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8" r:id="rId4"/>
    <p:sldId id="260" r:id="rId5"/>
    <p:sldId id="298" r:id="rId6"/>
    <p:sldId id="267" r:id="rId7"/>
    <p:sldId id="268" r:id="rId8"/>
    <p:sldId id="271" r:id="rId9"/>
    <p:sldId id="299" r:id="rId10"/>
    <p:sldId id="300" r:id="rId11"/>
    <p:sldId id="301" r:id="rId12"/>
    <p:sldId id="302" r:id="rId13"/>
    <p:sldId id="303" r:id="rId14"/>
    <p:sldId id="304" r:id="rId15"/>
    <p:sldId id="305" r:id="rId16"/>
    <p:sldId id="306" r:id="rId17"/>
    <p:sldId id="307" r:id="rId18"/>
    <p:sldId id="308" r:id="rId19"/>
    <p:sldId id="325" r:id="rId20"/>
    <p:sldId id="313" r:id="rId21"/>
    <p:sldId id="315" r:id="rId22"/>
    <p:sldId id="316" r:id="rId23"/>
    <p:sldId id="314" r:id="rId24"/>
    <p:sldId id="317" r:id="rId25"/>
    <p:sldId id="318" r:id="rId26"/>
    <p:sldId id="319" r:id="rId27"/>
    <p:sldId id="320" r:id="rId28"/>
    <p:sldId id="321" r:id="rId29"/>
    <p:sldId id="326" r:id="rId30"/>
    <p:sldId id="322" r:id="rId31"/>
    <p:sldId id="323" r:id="rId32"/>
    <p:sldId id="295" r:id="rId33"/>
    <p:sldId id="324" r:id="rId34"/>
    <p:sldId id="262" r:id="rId35"/>
    <p:sldId id="310" r:id="rId36"/>
    <p:sldId id="263" r:id="rId37"/>
    <p:sldId id="311" r:id="rId38"/>
    <p:sldId id="265" r:id="rId39"/>
    <p:sldId id="309" r:id="rId40"/>
    <p:sldId id="266" r:id="rId41"/>
    <p:sldId id="312" r:id="rId42"/>
    <p:sldId id="26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70"/>
    <p:restoredTop sz="94556"/>
  </p:normalViewPr>
  <p:slideViewPr>
    <p:cSldViewPr snapToGrid="0" snapToObjects="1">
      <p:cViewPr>
        <p:scale>
          <a:sx n="110" d="100"/>
          <a:sy n="110" d="100"/>
        </p:scale>
        <p:origin x="144"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866F5-DDFC-CB47-8642-E2CC5D25FD18}" type="datetimeFigureOut">
              <a:rPr lang="en-US" smtClean="0"/>
              <a:t>7/14/16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1B6C-8853-B741-8A95-F0D00DF41FEF}" type="slidenum">
              <a:rPr lang="en-US" smtClean="0"/>
              <a:t>‹#›</a:t>
            </a:fld>
            <a:endParaRPr lang="en-US"/>
          </a:p>
        </p:txBody>
      </p:sp>
    </p:spTree>
    <p:extLst>
      <p:ext uri="{BB962C8B-B14F-4D97-AF65-F5344CB8AC3E}">
        <p14:creationId xmlns:p14="http://schemas.microsoft.com/office/powerpoint/2010/main" val="121422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Disease is user ignorance</a:t>
            </a:r>
            <a:endParaRPr lang="en-US" dirty="0"/>
          </a:p>
        </p:txBody>
      </p:sp>
      <p:sp>
        <p:nvSpPr>
          <p:cNvPr id="4" name="Slide Number Placeholder 3"/>
          <p:cNvSpPr>
            <a:spLocks noGrp="1"/>
          </p:cNvSpPr>
          <p:nvPr>
            <p:ph type="sldNum" sz="quarter" idx="10"/>
          </p:nvPr>
        </p:nvSpPr>
        <p:spPr/>
        <p:txBody>
          <a:bodyPr/>
          <a:lstStyle/>
          <a:p>
            <a:fld id="{75821B6C-8853-B741-8A95-F0D00DF41FEF}" type="slidenum">
              <a:rPr lang="en-US" smtClean="0"/>
              <a:t>11</a:t>
            </a:fld>
            <a:endParaRPr lang="en-US"/>
          </a:p>
        </p:txBody>
      </p:sp>
    </p:spTree>
    <p:extLst>
      <p:ext uri="{BB962C8B-B14F-4D97-AF65-F5344CB8AC3E}">
        <p14:creationId xmlns:p14="http://schemas.microsoft.com/office/powerpoint/2010/main" val="70443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educate users, not enforce rules on them	</a:t>
            </a:r>
            <a:endParaRPr lang="en-US" dirty="0"/>
          </a:p>
        </p:txBody>
      </p:sp>
      <p:sp>
        <p:nvSpPr>
          <p:cNvPr id="4" name="Slide Number Placeholder 3"/>
          <p:cNvSpPr>
            <a:spLocks noGrp="1"/>
          </p:cNvSpPr>
          <p:nvPr>
            <p:ph type="sldNum" sz="quarter" idx="10"/>
          </p:nvPr>
        </p:nvSpPr>
        <p:spPr/>
        <p:txBody>
          <a:bodyPr/>
          <a:lstStyle/>
          <a:p>
            <a:fld id="{75821B6C-8853-B741-8A95-F0D00DF41FEF}" type="slidenum">
              <a:rPr lang="en-US" smtClean="0"/>
              <a:t>14</a:t>
            </a:fld>
            <a:endParaRPr lang="en-US"/>
          </a:p>
        </p:txBody>
      </p:sp>
    </p:spTree>
    <p:extLst>
      <p:ext uri="{BB962C8B-B14F-4D97-AF65-F5344CB8AC3E}">
        <p14:creationId xmlns:p14="http://schemas.microsoft.com/office/powerpoint/2010/main" val="200974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to customize</a:t>
            </a:r>
          </a:p>
          <a:p>
            <a:r>
              <a:rPr lang="en-US" dirty="0" smtClean="0"/>
              <a:t>easy</a:t>
            </a:r>
            <a:r>
              <a:rPr lang="en-US" baseline="0" dirty="0" smtClean="0"/>
              <a:t> to use</a:t>
            </a:r>
            <a:endParaRPr lang="en-US" dirty="0"/>
          </a:p>
        </p:txBody>
      </p:sp>
      <p:sp>
        <p:nvSpPr>
          <p:cNvPr id="4" name="Slide Number Placeholder 3"/>
          <p:cNvSpPr>
            <a:spLocks noGrp="1"/>
          </p:cNvSpPr>
          <p:nvPr>
            <p:ph type="sldNum" sz="quarter" idx="10"/>
          </p:nvPr>
        </p:nvSpPr>
        <p:spPr/>
        <p:txBody>
          <a:bodyPr/>
          <a:lstStyle/>
          <a:p>
            <a:fld id="{75821B6C-8853-B741-8A95-F0D00DF41FEF}" type="slidenum">
              <a:rPr lang="en-US" smtClean="0"/>
              <a:t>18</a:t>
            </a:fld>
            <a:endParaRPr lang="en-US"/>
          </a:p>
        </p:txBody>
      </p:sp>
    </p:spTree>
    <p:extLst>
      <p:ext uri="{BB962C8B-B14F-4D97-AF65-F5344CB8AC3E}">
        <p14:creationId xmlns:p14="http://schemas.microsoft.com/office/powerpoint/2010/main" val="61744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private browsing</a:t>
            </a:r>
          </a:p>
          <a:p>
            <a:r>
              <a:rPr lang="en-US" dirty="0" smtClean="0"/>
              <a:t>Computers are dumb, we</a:t>
            </a:r>
            <a:r>
              <a:rPr lang="en-US" baseline="0" dirty="0" smtClean="0"/>
              <a:t> need to tell them how to differentiate legit logins and malicious logins</a:t>
            </a:r>
            <a:endParaRPr lang="en-US" dirty="0"/>
          </a:p>
        </p:txBody>
      </p:sp>
      <p:sp>
        <p:nvSpPr>
          <p:cNvPr id="4" name="Slide Number Placeholder 3"/>
          <p:cNvSpPr>
            <a:spLocks noGrp="1"/>
          </p:cNvSpPr>
          <p:nvPr>
            <p:ph type="sldNum" sz="quarter" idx="10"/>
          </p:nvPr>
        </p:nvSpPr>
        <p:spPr/>
        <p:txBody>
          <a:bodyPr/>
          <a:lstStyle/>
          <a:p>
            <a:fld id="{75821B6C-8853-B741-8A95-F0D00DF41FEF}" type="slidenum">
              <a:rPr lang="en-US" smtClean="0"/>
              <a:t>20</a:t>
            </a:fld>
            <a:endParaRPr lang="en-US"/>
          </a:p>
        </p:txBody>
      </p:sp>
    </p:spTree>
    <p:extLst>
      <p:ext uri="{BB962C8B-B14F-4D97-AF65-F5344CB8AC3E}">
        <p14:creationId xmlns:p14="http://schemas.microsoft.com/office/powerpoint/2010/main" val="201291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using </a:t>
            </a:r>
            <a:r>
              <a:rPr lang="en-US" dirty="0" err="1" smtClean="0"/>
              <a:t>geoprofiling</a:t>
            </a:r>
            <a:r>
              <a:rPr lang="en-US" dirty="0" smtClean="0"/>
              <a:t> to find what's in common, </a:t>
            </a:r>
          </a:p>
          <a:p>
            <a:r>
              <a:rPr lang="en-US" dirty="0" smtClean="0"/>
              <a:t>we can</a:t>
            </a:r>
            <a:r>
              <a:rPr lang="en-US" baseline="0" dirty="0" smtClean="0"/>
              <a:t> use it to find what's uncommon</a:t>
            </a:r>
            <a:endParaRPr lang="en-US" dirty="0"/>
          </a:p>
        </p:txBody>
      </p:sp>
      <p:sp>
        <p:nvSpPr>
          <p:cNvPr id="4" name="Slide Number Placeholder 3"/>
          <p:cNvSpPr>
            <a:spLocks noGrp="1"/>
          </p:cNvSpPr>
          <p:nvPr>
            <p:ph type="sldNum" sz="quarter" idx="10"/>
          </p:nvPr>
        </p:nvSpPr>
        <p:spPr/>
        <p:txBody>
          <a:bodyPr/>
          <a:lstStyle/>
          <a:p>
            <a:fld id="{75821B6C-8853-B741-8A95-F0D00DF41FEF}" type="slidenum">
              <a:rPr lang="en-US" smtClean="0"/>
              <a:t>21</a:t>
            </a:fld>
            <a:endParaRPr lang="en-US"/>
          </a:p>
        </p:txBody>
      </p:sp>
    </p:spTree>
    <p:extLst>
      <p:ext uri="{BB962C8B-B14F-4D97-AF65-F5344CB8AC3E}">
        <p14:creationId xmlns:p14="http://schemas.microsoft.com/office/powerpoint/2010/main" val="176367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7/14/16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7/14/16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7/14/16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7/14/16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7/14/16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7/14/16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7/14/16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7/14/16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7/14/16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7/14/16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7/14/16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7/14/16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1213339" y="451118"/>
            <a:ext cx="9144000" cy="1641490"/>
          </a:xfrm>
        </p:spPr>
        <p:txBody>
          <a:bodyPr>
            <a:normAutofit/>
          </a:bodyPr>
          <a:lstStyle/>
          <a:p>
            <a:pPr algn="ctr"/>
            <a:r>
              <a:rPr lang="en-US" sz="6600" dirty="0" smtClean="0"/>
              <a:t>God B.L.E.S.S. </a:t>
            </a:r>
            <a:r>
              <a:rPr lang="en-US" sz="6600" dirty="0" err="1" smtClean="0"/>
              <a:t>FxA</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Firefox Accounts</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smtClean="0">
                <a:solidFill>
                  <a:schemeClr val="tx1"/>
                </a:solidFill>
              </a:rPr>
              <a:t>GitHub: TDA</a:t>
            </a:r>
          </a:p>
          <a:p>
            <a:pPr algn="ctr"/>
            <a:r>
              <a:rPr lang="en-US" dirty="0">
                <a:solidFill>
                  <a:schemeClr val="tx1"/>
                </a:solidFill>
              </a:rPr>
              <a:t>e</a:t>
            </a:r>
            <a:r>
              <a:rPr lang="en-US" dirty="0" smtClean="0">
                <a:solidFill>
                  <a:schemeClr val="tx1"/>
                </a:solidFill>
              </a:rPr>
              <a:t>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a:t>
            </a:r>
            <a:r>
              <a:rPr lang="en-US" sz="4400" dirty="0"/>
              <a:t> – Continued..</a:t>
            </a:r>
          </a:p>
        </p:txBody>
      </p:sp>
      <p:sp>
        <p:nvSpPr>
          <p:cNvPr id="3" name="Content Placeholder 2"/>
          <p:cNvSpPr>
            <a:spLocks noGrp="1"/>
          </p:cNvSpPr>
          <p:nvPr>
            <p:ph idx="1"/>
          </p:nvPr>
        </p:nvSpPr>
        <p:spPr/>
        <p:txBody>
          <a:bodyPr>
            <a:normAutofit/>
          </a:bodyPr>
          <a:lstStyle/>
          <a:p>
            <a:pPr>
              <a:spcAft>
                <a:spcPts val="600"/>
              </a:spcAft>
            </a:pPr>
            <a:r>
              <a:rPr lang="en-US" dirty="0" smtClean="0"/>
              <a:t>Real problem:</a:t>
            </a:r>
          </a:p>
          <a:p>
            <a:pPr lvl="1">
              <a:spcAft>
                <a:spcPts val="600"/>
              </a:spcAft>
            </a:pPr>
            <a:r>
              <a:rPr lang="en-US" dirty="0" smtClean="0"/>
              <a:t>People use the same crappy passwords across different websites</a:t>
            </a:r>
          </a:p>
          <a:p>
            <a:pPr lvl="1">
              <a:spcAft>
                <a:spcPts val="600"/>
              </a:spcAft>
            </a:pPr>
            <a:r>
              <a:rPr lang="en-US" dirty="0" smtClean="0"/>
              <a:t>Leads to something called ”Password Reuse Attack”</a:t>
            </a:r>
          </a:p>
          <a:p>
            <a:pPr lvl="1">
              <a:spcAft>
                <a:spcPts val="600"/>
              </a:spcAft>
            </a:pPr>
            <a:r>
              <a:rPr lang="en-US" dirty="0" smtClean="0"/>
              <a:t>Famous examples:</a:t>
            </a:r>
          </a:p>
          <a:p>
            <a:pPr lvl="2">
              <a:spcAft>
                <a:spcPts val="600"/>
              </a:spcAft>
            </a:pPr>
            <a:r>
              <a:rPr lang="en-US" sz="1800" dirty="0" err="1"/>
              <a:t>HBGary</a:t>
            </a:r>
            <a:r>
              <a:rPr lang="en-US" sz="1800" dirty="0"/>
              <a:t> </a:t>
            </a:r>
            <a:r>
              <a:rPr lang="en-US" sz="1800" dirty="0" smtClean="0"/>
              <a:t>hack</a:t>
            </a:r>
          </a:p>
          <a:p>
            <a:pPr lvl="2">
              <a:spcAft>
                <a:spcPts val="600"/>
              </a:spcAft>
            </a:pPr>
            <a:r>
              <a:rPr lang="en-US" sz="1800" dirty="0"/>
              <a:t>Houston </a:t>
            </a:r>
            <a:r>
              <a:rPr lang="en-US" sz="1800" dirty="0" smtClean="0"/>
              <a:t>Astros</a:t>
            </a:r>
          </a:p>
          <a:p>
            <a:pPr lvl="2">
              <a:spcAft>
                <a:spcPts val="600"/>
              </a:spcAft>
            </a:pPr>
            <a:r>
              <a:rPr lang="en-US" sz="1800" dirty="0" smtClean="0"/>
              <a:t>GitHub</a:t>
            </a:r>
          </a:p>
          <a:p>
            <a:pPr lvl="2">
              <a:spcAft>
                <a:spcPts val="600"/>
              </a:spcAft>
            </a:pPr>
            <a:r>
              <a:rPr lang="en-US" sz="1800" dirty="0" smtClean="0"/>
              <a:t>Carbonite</a:t>
            </a:r>
            <a:endParaRPr lang="en-US" sz="1800" dirty="0"/>
          </a:p>
          <a:p>
            <a:pPr lvl="2">
              <a:spcAft>
                <a:spcPts val="600"/>
              </a:spcAft>
            </a:pPr>
            <a:endParaRPr lang="en-US" sz="1800" dirty="0" smtClean="0"/>
          </a:p>
          <a:p>
            <a:pPr lvl="1">
              <a:spcAft>
                <a:spcPts val="600"/>
              </a:spcAft>
            </a:pPr>
            <a:endParaRPr lang="en-US" sz="2000" dirty="0"/>
          </a:p>
          <a:p>
            <a:pPr>
              <a:spcAft>
                <a:spcPts val="600"/>
              </a:spcAft>
            </a:pPr>
            <a:endParaRPr lang="en-US" sz="2400" dirty="0"/>
          </a:p>
        </p:txBody>
      </p:sp>
    </p:spTree>
    <p:extLst>
      <p:ext uri="{BB962C8B-B14F-4D97-AF65-F5344CB8AC3E}">
        <p14:creationId xmlns:p14="http://schemas.microsoft.com/office/powerpoint/2010/main" val="41060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a:t>
            </a:r>
            <a:r>
              <a:rPr lang="en-US" sz="4400" dirty="0"/>
              <a:t> – Continued..</a:t>
            </a:r>
          </a:p>
        </p:txBody>
      </p:sp>
      <p:sp>
        <p:nvSpPr>
          <p:cNvPr id="3" name="Content Placeholder 2"/>
          <p:cNvSpPr>
            <a:spLocks noGrp="1"/>
          </p:cNvSpPr>
          <p:nvPr>
            <p:ph idx="1"/>
          </p:nvPr>
        </p:nvSpPr>
        <p:spPr/>
        <p:txBody>
          <a:bodyPr/>
          <a:lstStyle/>
          <a:p>
            <a:pPr>
              <a:spcAft>
                <a:spcPts val="600"/>
              </a:spcAft>
            </a:pPr>
            <a:r>
              <a:rPr lang="en-US" dirty="0" smtClean="0"/>
              <a:t>So what do we do?</a:t>
            </a:r>
          </a:p>
          <a:p>
            <a:pPr lvl="1">
              <a:spcAft>
                <a:spcPts val="600"/>
              </a:spcAft>
            </a:pPr>
            <a:r>
              <a:rPr lang="en-US" dirty="0" smtClean="0"/>
              <a:t>You can make Software as secure as possible, </a:t>
            </a:r>
            <a:r>
              <a:rPr lang="en-US" dirty="0" err="1" smtClean="0"/>
              <a:t>doesn</a:t>
            </a:r>
            <a:r>
              <a:rPr lang="uk-UA" dirty="0" smtClean="0"/>
              <a:t>’</a:t>
            </a:r>
            <a:r>
              <a:rPr lang="en-US" dirty="0" smtClean="0"/>
              <a:t>t matter</a:t>
            </a:r>
          </a:p>
          <a:p>
            <a:pPr lvl="2">
              <a:spcAft>
                <a:spcPts val="600"/>
              </a:spcAft>
            </a:pPr>
            <a:r>
              <a:rPr lang="en-US" sz="1800" dirty="0" smtClean="0"/>
              <a:t>Salting </a:t>
            </a:r>
          </a:p>
          <a:p>
            <a:pPr lvl="2">
              <a:spcAft>
                <a:spcPts val="600"/>
              </a:spcAft>
            </a:pPr>
            <a:r>
              <a:rPr lang="en-US" sz="1800" dirty="0" smtClean="0"/>
              <a:t>Stronger Encryption</a:t>
            </a:r>
          </a:p>
          <a:p>
            <a:pPr lvl="1">
              <a:spcAft>
                <a:spcPts val="600"/>
              </a:spcAft>
            </a:pPr>
            <a:r>
              <a:rPr lang="en-US" dirty="0" smtClean="0"/>
              <a:t>Weakest link in the chain</a:t>
            </a:r>
          </a:p>
          <a:p>
            <a:pPr lvl="2">
              <a:spcAft>
                <a:spcPts val="600"/>
              </a:spcAft>
            </a:pPr>
            <a:r>
              <a:rPr lang="en-US" sz="1800" dirty="0" smtClean="0"/>
              <a:t>Humans</a:t>
            </a:r>
          </a:p>
          <a:p>
            <a:pPr lvl="1">
              <a:spcAft>
                <a:spcPts val="600"/>
              </a:spcAft>
            </a:pPr>
            <a:r>
              <a:rPr lang="en-US" dirty="0" smtClean="0"/>
              <a:t>Treat the disease, not the symptoms</a:t>
            </a:r>
          </a:p>
          <a:p>
            <a:pPr lvl="2"/>
            <a:endParaRPr lang="en-US" dirty="0" smtClean="0"/>
          </a:p>
          <a:p>
            <a:pPr lvl="1"/>
            <a:endParaRPr lang="en-US" dirty="0"/>
          </a:p>
          <a:p>
            <a:endParaRPr lang="en-US" dirty="0"/>
          </a:p>
        </p:txBody>
      </p:sp>
    </p:spTree>
    <p:extLst>
      <p:ext uri="{BB962C8B-B14F-4D97-AF65-F5344CB8AC3E}">
        <p14:creationId xmlns:p14="http://schemas.microsoft.com/office/powerpoint/2010/main" val="2084206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 – Continued..</a:t>
            </a:r>
            <a:endParaRPr lang="en-US" sz="4400" dirty="0"/>
          </a:p>
        </p:txBody>
      </p:sp>
      <p:sp>
        <p:nvSpPr>
          <p:cNvPr id="3" name="Content Placeholder 2"/>
          <p:cNvSpPr>
            <a:spLocks noGrp="1"/>
          </p:cNvSpPr>
          <p:nvPr>
            <p:ph idx="1"/>
          </p:nvPr>
        </p:nvSpPr>
        <p:spPr/>
        <p:txBody>
          <a:bodyPr>
            <a:normAutofit/>
          </a:bodyPr>
          <a:lstStyle/>
          <a:p>
            <a:pPr>
              <a:spcAft>
                <a:spcPts val="600"/>
              </a:spcAft>
            </a:pPr>
            <a:r>
              <a:rPr lang="en-US" dirty="0" smtClean="0"/>
              <a:t>So what did we do?</a:t>
            </a:r>
          </a:p>
          <a:p>
            <a:pPr lvl="1">
              <a:spcAft>
                <a:spcPts val="600"/>
              </a:spcAft>
            </a:pPr>
            <a:r>
              <a:rPr lang="en-US" dirty="0" err="1" smtClean="0"/>
              <a:t>Bloomfilter</a:t>
            </a:r>
            <a:r>
              <a:rPr lang="en-US" dirty="0" smtClean="0"/>
              <a:t> based Password Strength Checker</a:t>
            </a:r>
          </a:p>
          <a:p>
            <a:pPr lvl="1">
              <a:spcAft>
                <a:spcPts val="600"/>
              </a:spcAft>
            </a:pPr>
            <a:r>
              <a:rPr lang="en-US" dirty="0"/>
              <a:t>L</a:t>
            </a:r>
            <a:r>
              <a:rPr lang="en-US" dirty="0" smtClean="0"/>
              <a:t>ast summer, we detected weak passwords</a:t>
            </a:r>
          </a:p>
          <a:p>
            <a:pPr lvl="1">
              <a:spcAft>
                <a:spcPts val="600"/>
              </a:spcAft>
            </a:pPr>
            <a:r>
              <a:rPr lang="en-US" dirty="0" smtClean="0"/>
              <a:t>This summer, we protected the users</a:t>
            </a:r>
          </a:p>
          <a:p>
            <a:pPr lvl="1">
              <a:spcAft>
                <a:spcPts val="600"/>
              </a:spcAft>
            </a:pPr>
            <a:r>
              <a:rPr lang="en-US" dirty="0" smtClean="0"/>
              <a:t>Interactive password prompts to help users create a stronger password</a:t>
            </a:r>
          </a:p>
        </p:txBody>
      </p:sp>
    </p:spTree>
    <p:extLst>
      <p:ext uri="{BB962C8B-B14F-4D97-AF65-F5344CB8AC3E}">
        <p14:creationId xmlns:p14="http://schemas.microsoft.com/office/powerpoint/2010/main" val="826032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46964" y="0"/>
            <a:ext cx="10496085" cy="6858000"/>
          </a:xfrm>
        </p:spPr>
      </p:pic>
    </p:spTree>
    <p:extLst>
      <p:ext uri="{BB962C8B-B14F-4D97-AF65-F5344CB8AC3E}">
        <p14:creationId xmlns:p14="http://schemas.microsoft.com/office/powerpoint/2010/main" val="1077208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vs Usability</a:t>
            </a:r>
            <a:endParaRPr lang="en-US" dirty="0"/>
          </a:p>
        </p:txBody>
      </p:sp>
      <p:sp>
        <p:nvSpPr>
          <p:cNvPr id="3" name="Content Placeholder 2"/>
          <p:cNvSpPr>
            <a:spLocks noGrp="1"/>
          </p:cNvSpPr>
          <p:nvPr>
            <p:ph idx="1"/>
          </p:nvPr>
        </p:nvSpPr>
        <p:spPr/>
        <p:txBody>
          <a:bodyPr/>
          <a:lstStyle/>
          <a:p>
            <a:pPr>
              <a:spcAft>
                <a:spcPts val="600"/>
              </a:spcAft>
            </a:pPr>
            <a:r>
              <a:rPr lang="en-US" dirty="0" smtClean="0"/>
              <a:t>So why not block the weak passwords altogether</a:t>
            </a:r>
            <a:r>
              <a:rPr lang="en-US" baseline="30000" dirty="0" smtClean="0"/>
              <a:t>1</a:t>
            </a:r>
            <a:r>
              <a:rPr lang="en-US" dirty="0" smtClean="0"/>
              <a:t>?</a:t>
            </a:r>
          </a:p>
          <a:p>
            <a:pPr marL="914400" lvl="1" indent="-457200">
              <a:spcAft>
                <a:spcPts val="600"/>
              </a:spcAft>
              <a:buFont typeface="+mj-lt"/>
              <a:buAutoNum type="alphaLcPeriod"/>
            </a:pPr>
            <a:r>
              <a:rPr lang="en-US" dirty="0" smtClean="0"/>
              <a:t>Usability is affected when you enforce strict rules on the users</a:t>
            </a:r>
          </a:p>
          <a:p>
            <a:pPr marL="914400" lvl="1" indent="-457200">
              <a:spcAft>
                <a:spcPts val="600"/>
              </a:spcAft>
              <a:buFont typeface="+mj-lt"/>
              <a:buAutoNum type="alphaLcPeriod"/>
            </a:pPr>
            <a:r>
              <a:rPr lang="en-US" dirty="0" smtClean="0"/>
              <a:t>Ultimately, users should be allowed to decide what they want</a:t>
            </a:r>
          </a:p>
          <a:p>
            <a:pPr marL="914400" lvl="1" indent="-457200">
              <a:spcAft>
                <a:spcPts val="600"/>
              </a:spcAft>
              <a:buFont typeface="+mj-lt"/>
              <a:buAutoNum type="alphaLcPeriod"/>
            </a:pPr>
            <a:endParaRPr lang="en-US" dirty="0"/>
          </a:p>
          <a:p>
            <a:pPr>
              <a:spcAft>
                <a:spcPts val="600"/>
              </a:spcAft>
            </a:pPr>
            <a:r>
              <a:rPr lang="en-US" dirty="0"/>
              <a:t>https://</a:t>
            </a:r>
            <a:r>
              <a:rPr lang="en-US" dirty="0" err="1"/>
              <a:t>support.mozilla.org</a:t>
            </a:r>
            <a:r>
              <a:rPr lang="en-US" dirty="0"/>
              <a:t>/</a:t>
            </a:r>
            <a:r>
              <a:rPr lang="en-US" dirty="0" err="1"/>
              <a:t>en</a:t>
            </a:r>
            <a:r>
              <a:rPr lang="en-US" dirty="0"/>
              <a:t>-US/kb/create-secure-passwords-keep-your-identity-safe</a:t>
            </a:r>
            <a:endParaRPr lang="en-US" dirty="0" smtClean="0"/>
          </a:p>
        </p:txBody>
      </p:sp>
      <p:sp>
        <p:nvSpPr>
          <p:cNvPr id="4" name="TextBox 3"/>
          <p:cNvSpPr txBox="1"/>
          <p:nvPr/>
        </p:nvSpPr>
        <p:spPr>
          <a:xfrm>
            <a:off x="3044141" y="6311900"/>
            <a:ext cx="6115520" cy="307777"/>
          </a:xfrm>
          <a:prstGeom prst="rect">
            <a:avLst/>
          </a:prstGeom>
          <a:noFill/>
        </p:spPr>
        <p:txBody>
          <a:bodyPr wrap="none" rtlCol="0">
            <a:spAutoFit/>
          </a:bodyPr>
          <a:lstStyle/>
          <a:p>
            <a:r>
              <a:rPr lang="en-US" sz="1400" dirty="0" smtClean="0"/>
              <a:t>[1] http</a:t>
            </a:r>
            <a:r>
              <a:rPr lang="en-US" sz="1400" dirty="0"/>
              <a:t>://</a:t>
            </a:r>
            <a:r>
              <a:rPr lang="en-US" sz="1400" dirty="0" err="1"/>
              <a:t>gizmodo.com</a:t>
            </a:r>
            <a:r>
              <a:rPr lang="en-US" sz="1400" dirty="0"/>
              <a:t>/microsoft-is-banning-your-dumb-passwords-1778848643</a:t>
            </a:r>
          </a:p>
        </p:txBody>
      </p:sp>
    </p:spTree>
    <p:extLst>
      <p:ext uri="{BB962C8B-B14F-4D97-AF65-F5344CB8AC3E}">
        <p14:creationId xmlns:p14="http://schemas.microsoft.com/office/powerpoint/2010/main" val="795563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Geolocation Data in e-mails</a:t>
            </a:r>
            <a:endParaRPr lang="en-US" dirty="0"/>
          </a:p>
        </p:txBody>
      </p:sp>
      <p:sp>
        <p:nvSpPr>
          <p:cNvPr id="3" name="Content Placeholder 2"/>
          <p:cNvSpPr>
            <a:spLocks noGrp="1"/>
          </p:cNvSpPr>
          <p:nvPr>
            <p:ph idx="1"/>
          </p:nvPr>
        </p:nvSpPr>
        <p:spPr/>
        <p:txBody>
          <a:bodyPr/>
          <a:lstStyle/>
          <a:p>
            <a:pPr>
              <a:spcAft>
                <a:spcPts val="600"/>
              </a:spcAft>
            </a:pPr>
            <a:r>
              <a:rPr lang="en-US" dirty="0" smtClean="0"/>
              <a:t>Problem:</a:t>
            </a:r>
          </a:p>
          <a:p>
            <a:pPr lvl="1">
              <a:spcAft>
                <a:spcPts val="600"/>
              </a:spcAft>
            </a:pPr>
            <a:r>
              <a:rPr lang="en-US" dirty="0" smtClean="0"/>
              <a:t>Users get a lot of e-mails from different websites telling them about new log-ins</a:t>
            </a:r>
          </a:p>
          <a:p>
            <a:pPr lvl="1">
              <a:spcAft>
                <a:spcPts val="600"/>
              </a:spcAft>
            </a:pPr>
            <a:r>
              <a:rPr lang="en-US" dirty="0" smtClean="0"/>
              <a:t>Users need enough data to know if they were the ones that really logged in, or an attacker was trying to log in to their account</a:t>
            </a:r>
          </a:p>
          <a:p>
            <a:pPr lvl="1"/>
            <a:endParaRPr lang="en-US" dirty="0"/>
          </a:p>
        </p:txBody>
      </p:sp>
    </p:spTree>
    <p:extLst>
      <p:ext uri="{BB962C8B-B14F-4D97-AF65-F5344CB8AC3E}">
        <p14:creationId xmlns:p14="http://schemas.microsoft.com/office/powerpoint/2010/main" val="1240578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Geolocation e-mails – Continued..</a:t>
            </a:r>
            <a:endParaRPr lang="en-US" sz="4800" dirty="0"/>
          </a:p>
        </p:txBody>
      </p:sp>
      <p:sp>
        <p:nvSpPr>
          <p:cNvPr id="3" name="Content Placeholder 2"/>
          <p:cNvSpPr>
            <a:spLocks noGrp="1"/>
          </p:cNvSpPr>
          <p:nvPr>
            <p:ph idx="1"/>
          </p:nvPr>
        </p:nvSpPr>
        <p:spPr/>
        <p:txBody>
          <a:bodyPr/>
          <a:lstStyle/>
          <a:p>
            <a:pPr>
              <a:spcAft>
                <a:spcPts val="600"/>
              </a:spcAft>
            </a:pPr>
            <a:r>
              <a:rPr lang="en-US" dirty="0" smtClean="0"/>
              <a:t>What do we do:</a:t>
            </a:r>
          </a:p>
          <a:p>
            <a:pPr lvl="1">
              <a:spcAft>
                <a:spcPts val="600"/>
              </a:spcAft>
            </a:pPr>
            <a:r>
              <a:rPr lang="en-US" dirty="0" smtClean="0"/>
              <a:t>At the very minimum, we need:</a:t>
            </a:r>
          </a:p>
          <a:p>
            <a:pPr lvl="2">
              <a:spcAft>
                <a:spcPts val="600"/>
              </a:spcAft>
            </a:pPr>
            <a:r>
              <a:rPr lang="en-US" dirty="0" smtClean="0"/>
              <a:t>IP Address used to login</a:t>
            </a:r>
          </a:p>
          <a:p>
            <a:pPr lvl="2">
              <a:spcAft>
                <a:spcPts val="600"/>
              </a:spcAft>
            </a:pPr>
            <a:r>
              <a:rPr lang="en-US" dirty="0" smtClean="0"/>
              <a:t>Device that was used to login</a:t>
            </a:r>
          </a:p>
          <a:p>
            <a:pPr lvl="2">
              <a:spcAft>
                <a:spcPts val="600"/>
              </a:spcAft>
            </a:pPr>
            <a:r>
              <a:rPr lang="en-US" dirty="0" smtClean="0"/>
              <a:t>City, Country of login</a:t>
            </a:r>
          </a:p>
          <a:p>
            <a:pPr lvl="2">
              <a:spcAft>
                <a:spcPts val="600"/>
              </a:spcAft>
            </a:pPr>
            <a:r>
              <a:rPr lang="en-US" dirty="0" smtClean="0"/>
              <a:t>Time of login</a:t>
            </a:r>
          </a:p>
        </p:txBody>
      </p:sp>
    </p:spTree>
    <p:extLst>
      <p:ext uri="{BB962C8B-B14F-4D97-AF65-F5344CB8AC3E}">
        <p14:creationId xmlns:p14="http://schemas.microsoft.com/office/powerpoint/2010/main" val="791384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0500" y="0"/>
            <a:ext cx="6710833" cy="6858000"/>
          </a:xfrm>
          <a:prstGeom prst="rect">
            <a:avLst/>
          </a:prstGeom>
        </p:spPr>
      </p:pic>
    </p:spTree>
    <p:extLst>
      <p:ext uri="{BB962C8B-B14F-4D97-AF65-F5344CB8AC3E}">
        <p14:creationId xmlns:p14="http://schemas.microsoft.com/office/powerpoint/2010/main" val="1158347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Mozilla </a:t>
            </a:r>
            <a:r>
              <a:rPr lang="en-US" dirty="0" err="1" smtClean="0"/>
              <a:t>fxa-geodb</a:t>
            </a:r>
            <a:endParaRPr lang="en-US" dirty="0"/>
          </a:p>
        </p:txBody>
      </p:sp>
      <p:sp>
        <p:nvSpPr>
          <p:cNvPr id="3" name="Content Placeholder 2"/>
          <p:cNvSpPr>
            <a:spLocks noGrp="1"/>
          </p:cNvSpPr>
          <p:nvPr>
            <p:ph idx="1"/>
          </p:nvPr>
        </p:nvSpPr>
        <p:spPr/>
        <p:txBody>
          <a:bodyPr>
            <a:normAutofit/>
          </a:bodyPr>
          <a:lstStyle/>
          <a:p>
            <a:pPr>
              <a:spcAft>
                <a:spcPts val="600"/>
              </a:spcAft>
            </a:pPr>
            <a:r>
              <a:rPr lang="en-US" sz="2400" dirty="0" smtClean="0"/>
              <a:t>We created a new node module, which can perform reverse IP lookup</a:t>
            </a:r>
          </a:p>
          <a:p>
            <a:pPr>
              <a:spcAft>
                <a:spcPts val="600"/>
              </a:spcAft>
            </a:pPr>
            <a:r>
              <a:rPr lang="en-US" sz="2400" dirty="0" smtClean="0"/>
              <a:t>Makes use of the </a:t>
            </a:r>
            <a:r>
              <a:rPr lang="en-US" sz="2400" dirty="0" err="1" smtClean="0"/>
              <a:t>maxmind</a:t>
            </a:r>
            <a:r>
              <a:rPr lang="en-US" sz="2400" dirty="0" smtClean="0"/>
              <a:t> IP databases</a:t>
            </a:r>
          </a:p>
          <a:p>
            <a:pPr>
              <a:spcAft>
                <a:spcPts val="600"/>
              </a:spcAft>
            </a:pPr>
            <a:r>
              <a:rPr lang="en-US" sz="2400" dirty="0" smtClean="0"/>
              <a:t>Allows </a:t>
            </a:r>
            <a:r>
              <a:rPr lang="en-US" sz="2400" dirty="0" smtClean="0"/>
              <a:t>configurable automatic </a:t>
            </a:r>
            <a:r>
              <a:rPr lang="en-US" sz="2400" dirty="0" smtClean="0"/>
              <a:t>updates of the IP databases that we use</a:t>
            </a:r>
          </a:p>
          <a:p>
            <a:pPr>
              <a:spcAft>
                <a:spcPts val="600"/>
              </a:spcAft>
            </a:pPr>
            <a:r>
              <a:rPr lang="en-US" sz="2400" dirty="0" smtClean="0"/>
              <a:t>99.8</a:t>
            </a:r>
            <a:r>
              <a:rPr lang="en-US" sz="2400" dirty="0"/>
              <a:t>% accurate on a country </a:t>
            </a:r>
            <a:r>
              <a:rPr lang="en-US" sz="2400" dirty="0" smtClean="0"/>
              <a:t>level</a:t>
            </a:r>
          </a:p>
          <a:p>
            <a:pPr>
              <a:spcAft>
                <a:spcPts val="600"/>
              </a:spcAft>
            </a:pPr>
            <a:r>
              <a:rPr lang="en-US" sz="2400" dirty="0" smtClean="0"/>
              <a:t>72% accurate on a city-level with a 62 mile (100km) radius.</a:t>
            </a:r>
          </a:p>
          <a:p>
            <a:pPr>
              <a:spcAft>
                <a:spcPts val="600"/>
              </a:spcAft>
            </a:pPr>
            <a:r>
              <a:rPr lang="en-US" sz="2400" dirty="0" smtClean="0"/>
              <a:t>Can be found at </a:t>
            </a:r>
            <a:r>
              <a:rPr lang="en-US" sz="2400" dirty="0"/>
              <a:t>M</a:t>
            </a:r>
            <a:r>
              <a:rPr lang="en-US" sz="2400" dirty="0" smtClean="0"/>
              <a:t>ozilla/</a:t>
            </a:r>
            <a:r>
              <a:rPr lang="en-US" sz="2400" dirty="0" err="1" smtClean="0"/>
              <a:t>fxa-geodb</a:t>
            </a:r>
            <a:r>
              <a:rPr lang="en-US" sz="2400" dirty="0" smtClean="0"/>
              <a:t> on GitHub</a:t>
            </a:r>
            <a:endParaRPr lang="en-US" sz="2400" dirty="0"/>
          </a:p>
        </p:txBody>
      </p:sp>
    </p:spTree>
    <p:extLst>
      <p:ext uri="{BB962C8B-B14F-4D97-AF65-F5344CB8AC3E}">
        <p14:creationId xmlns:p14="http://schemas.microsoft.com/office/powerpoint/2010/main" val="1373416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Mozilla </a:t>
            </a:r>
            <a:r>
              <a:rPr lang="en-US" dirty="0" err="1" smtClean="0"/>
              <a:t>fxa-geodb</a:t>
            </a:r>
            <a:endParaRPr lang="en-US" dirty="0"/>
          </a:p>
        </p:txBody>
      </p:sp>
      <p:sp>
        <p:nvSpPr>
          <p:cNvPr id="3" name="Content Placeholder 2"/>
          <p:cNvSpPr>
            <a:spLocks noGrp="1"/>
          </p:cNvSpPr>
          <p:nvPr>
            <p:ph idx="1"/>
          </p:nvPr>
        </p:nvSpPr>
        <p:spPr/>
        <p:txBody>
          <a:bodyPr>
            <a:normAutofit/>
          </a:bodyPr>
          <a:lstStyle/>
          <a:p>
            <a:pPr>
              <a:spcAft>
                <a:spcPts val="600"/>
              </a:spcAft>
            </a:pPr>
            <a:r>
              <a:rPr lang="en-US" sz="2400" dirty="0" smtClean="0"/>
              <a:t>Data returned: </a:t>
            </a:r>
          </a:p>
          <a:p>
            <a:pPr lvl="1">
              <a:spcAft>
                <a:spcPts val="600"/>
              </a:spcAft>
            </a:pPr>
            <a:r>
              <a:rPr lang="en-US" sz="2000" dirty="0" smtClean="0"/>
              <a:t>City</a:t>
            </a:r>
          </a:p>
          <a:p>
            <a:pPr lvl="1">
              <a:spcAft>
                <a:spcPts val="600"/>
              </a:spcAft>
            </a:pPr>
            <a:r>
              <a:rPr lang="en-US" sz="2000" dirty="0" smtClean="0"/>
              <a:t>Country</a:t>
            </a:r>
          </a:p>
          <a:p>
            <a:pPr lvl="1">
              <a:spcAft>
                <a:spcPts val="600"/>
              </a:spcAft>
            </a:pPr>
            <a:r>
              <a:rPr lang="en-US" sz="2000" dirty="0" smtClean="0"/>
              <a:t>Accuracy radius</a:t>
            </a:r>
          </a:p>
          <a:p>
            <a:pPr lvl="1">
              <a:spcAft>
                <a:spcPts val="600"/>
              </a:spcAft>
            </a:pPr>
            <a:r>
              <a:rPr lang="en-US" sz="2000" dirty="0" smtClean="0"/>
              <a:t>Latitude</a:t>
            </a:r>
          </a:p>
          <a:p>
            <a:pPr lvl="1">
              <a:spcAft>
                <a:spcPts val="600"/>
              </a:spcAft>
            </a:pPr>
            <a:r>
              <a:rPr lang="en-US" sz="2000" dirty="0" smtClean="0"/>
              <a:t>Longitude</a:t>
            </a:r>
          </a:p>
          <a:p>
            <a:pPr lvl="1">
              <a:spcAft>
                <a:spcPts val="600"/>
              </a:spcAft>
            </a:pPr>
            <a:r>
              <a:rPr lang="en-US" sz="2000" dirty="0" err="1" smtClean="0"/>
              <a:t>Timezone</a:t>
            </a:r>
            <a:endParaRPr lang="en-US" sz="2000" dirty="0"/>
          </a:p>
        </p:txBody>
      </p:sp>
    </p:spTree>
    <p:extLst>
      <p:ext uri="{BB962C8B-B14F-4D97-AF65-F5344CB8AC3E}">
        <p14:creationId xmlns:p14="http://schemas.microsoft.com/office/powerpoint/2010/main" val="1149196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1800" dirty="0" smtClean="0"/>
              <a:t>All details on these slides are purely </a:t>
            </a:r>
            <a:r>
              <a:rPr lang="en-US" sz="1800" strike="sngStrike" dirty="0" smtClean="0"/>
              <a:t>fictitious </a:t>
            </a:r>
            <a:r>
              <a:rPr lang="en-US" sz="1800" dirty="0" smtClean="0"/>
              <a:t>based on fact. </a:t>
            </a:r>
          </a:p>
          <a:p>
            <a:r>
              <a:rPr lang="en-US" sz="1800" dirty="0" smtClean="0"/>
              <a:t>No Animals were harmed in the making of this slideshow (unless you count me).</a:t>
            </a:r>
          </a:p>
          <a:p>
            <a:r>
              <a:rPr lang="en-US" sz="1800" dirty="0" smtClean="0"/>
              <a:t>I make obscure references to filmography and some computer fields. Ask if it is unclear.</a:t>
            </a:r>
          </a:p>
          <a:p>
            <a:r>
              <a:rPr lang="en-US" sz="1800" dirty="0" smtClean="0"/>
              <a:t>Any references, messages, images bearing resemblance to any real life object, person or animal were probably NOT coincidental, and any that are found to be offensive were probably meant to be offensive. </a:t>
            </a:r>
          </a:p>
          <a:p>
            <a:r>
              <a:rPr lang="en-US" sz="1800" dirty="0" smtClean="0"/>
              <a:t>So quit whining and let’s move on to the next slide.</a:t>
            </a:r>
          </a:p>
          <a:p>
            <a:r>
              <a:rPr lang="en-US" sz="2000" dirty="0" smtClean="0"/>
              <a:t>P.S: Most of this was copied over from last year, actually, all of it.</a:t>
            </a:r>
            <a:endParaRPr lang="en-US" sz="2000"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Geoprofiling</a:t>
            </a:r>
            <a:endParaRPr lang="en-US" dirty="0"/>
          </a:p>
        </p:txBody>
      </p:sp>
      <p:sp>
        <p:nvSpPr>
          <p:cNvPr id="3" name="Content Placeholder 2"/>
          <p:cNvSpPr>
            <a:spLocks noGrp="1"/>
          </p:cNvSpPr>
          <p:nvPr>
            <p:ph idx="1"/>
          </p:nvPr>
        </p:nvSpPr>
        <p:spPr/>
        <p:txBody>
          <a:bodyPr/>
          <a:lstStyle/>
          <a:p>
            <a:pPr marL="228600" lvl="1">
              <a:spcBef>
                <a:spcPts val="1000"/>
              </a:spcBef>
            </a:pPr>
            <a:r>
              <a:rPr lang="en-US" sz="2800" dirty="0" smtClean="0"/>
              <a:t>Problem</a:t>
            </a:r>
            <a:endParaRPr lang="en-US" sz="2600" dirty="0" smtClean="0"/>
          </a:p>
          <a:p>
            <a:pPr marL="685800" lvl="2">
              <a:spcBef>
                <a:spcPts val="1000"/>
              </a:spcBef>
            </a:pPr>
            <a:r>
              <a:rPr lang="en-US" sz="2200" dirty="0" smtClean="0"/>
              <a:t>Imagine getting an e-mail every time you sign in</a:t>
            </a:r>
          </a:p>
          <a:p>
            <a:pPr marL="685800" lvl="2">
              <a:spcBef>
                <a:spcPts val="1000"/>
              </a:spcBef>
            </a:pPr>
            <a:r>
              <a:rPr lang="en-US" sz="2200" dirty="0" smtClean="0"/>
              <a:t>Now imagine your grandma getting an e-mail every time she signs in</a:t>
            </a:r>
          </a:p>
          <a:p>
            <a:pPr marL="685800" lvl="2">
              <a:spcBef>
                <a:spcPts val="1000"/>
              </a:spcBef>
            </a:pPr>
            <a:r>
              <a:rPr lang="en-US" sz="2200" dirty="0" smtClean="0"/>
              <a:t>If one of those two didn’t sound like any trouble at all, feel free to skip this section</a:t>
            </a:r>
          </a:p>
          <a:p>
            <a:pPr marL="685800" lvl="2">
              <a:spcBef>
                <a:spcPts val="1000"/>
              </a:spcBef>
            </a:pPr>
            <a:endParaRPr lang="en-US" sz="2200" dirty="0"/>
          </a:p>
          <a:p>
            <a:pPr marL="228600" lvl="1">
              <a:spcBef>
                <a:spcPts val="1000"/>
              </a:spcBef>
            </a:pPr>
            <a:r>
              <a:rPr lang="en-US" sz="2800" dirty="0" smtClean="0"/>
              <a:t>Real problem</a:t>
            </a:r>
          </a:p>
          <a:p>
            <a:pPr marL="685800" lvl="2">
              <a:spcBef>
                <a:spcPts val="1000"/>
              </a:spcBef>
            </a:pPr>
            <a:r>
              <a:rPr lang="en-US" sz="2200" dirty="0" smtClean="0"/>
              <a:t>We need a way to “automatically”</a:t>
            </a:r>
            <a:r>
              <a:rPr lang="en-US" sz="2200" dirty="0"/>
              <a:t> determine </a:t>
            </a:r>
            <a:r>
              <a:rPr lang="en-US" sz="2200" dirty="0" smtClean="0"/>
              <a:t>if a login attempt is legit or not</a:t>
            </a:r>
          </a:p>
          <a:p>
            <a:pPr marL="685800" lvl="2">
              <a:spcBef>
                <a:spcPts val="1000"/>
              </a:spcBef>
            </a:pPr>
            <a:r>
              <a:rPr lang="en-US" sz="2200" dirty="0" smtClean="0"/>
              <a:t>We should not burden users with too much data about login</a:t>
            </a:r>
          </a:p>
          <a:p>
            <a:pPr marL="685800" lvl="2">
              <a:spcBef>
                <a:spcPts val="1000"/>
              </a:spcBef>
            </a:pPr>
            <a:r>
              <a:rPr lang="en-US" sz="2200" dirty="0" smtClean="0"/>
              <a:t>Usability vs Security, again.</a:t>
            </a:r>
          </a:p>
          <a:p>
            <a:endParaRPr lang="en-US" dirty="0"/>
          </a:p>
        </p:txBody>
      </p:sp>
    </p:spTree>
    <p:extLst>
      <p:ext uri="{BB962C8B-B14F-4D97-AF65-F5344CB8AC3E}">
        <p14:creationId xmlns:p14="http://schemas.microsoft.com/office/powerpoint/2010/main" val="1674183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3" name="Content Placeholder 2"/>
          <p:cNvSpPr>
            <a:spLocks noGrp="1"/>
          </p:cNvSpPr>
          <p:nvPr>
            <p:ph idx="1"/>
          </p:nvPr>
        </p:nvSpPr>
        <p:spPr/>
        <p:txBody>
          <a:bodyPr>
            <a:normAutofit/>
          </a:bodyPr>
          <a:lstStyle/>
          <a:p>
            <a:pPr marL="228600" lvl="1">
              <a:spcBef>
                <a:spcPts val="1000"/>
              </a:spcBef>
              <a:spcAft>
                <a:spcPts val="600"/>
              </a:spcAft>
            </a:pPr>
            <a:r>
              <a:rPr lang="en-US" sz="2800" dirty="0" smtClean="0"/>
              <a:t>What is profiling? :O</a:t>
            </a:r>
          </a:p>
          <a:p>
            <a:pPr marL="685800" lvl="2">
              <a:spcBef>
                <a:spcPts val="1000"/>
              </a:spcBef>
              <a:spcAft>
                <a:spcPts val="600"/>
              </a:spcAft>
            </a:pPr>
            <a:r>
              <a:rPr lang="en-US" sz="2400" dirty="0" smtClean="0"/>
              <a:t>Detecting and evaluating patterns of human behavior to find what exactly they are capable of.</a:t>
            </a:r>
          </a:p>
          <a:p>
            <a:pPr marL="228600" lvl="1">
              <a:spcBef>
                <a:spcPts val="1000"/>
              </a:spcBef>
              <a:spcAft>
                <a:spcPts val="600"/>
              </a:spcAft>
            </a:pPr>
            <a:r>
              <a:rPr lang="en-US" sz="2800" dirty="0" smtClean="0"/>
              <a:t>Ok, what is </a:t>
            </a:r>
            <a:r>
              <a:rPr lang="en-US" sz="2800" dirty="0" err="1" smtClean="0"/>
              <a:t>geoprofiling</a:t>
            </a:r>
            <a:r>
              <a:rPr lang="en-US" sz="2800" dirty="0" smtClean="0"/>
              <a:t>?</a:t>
            </a:r>
          </a:p>
          <a:p>
            <a:pPr marL="685800" lvl="2">
              <a:spcBef>
                <a:spcPts val="1000"/>
              </a:spcBef>
              <a:spcAft>
                <a:spcPts val="600"/>
              </a:spcAft>
            </a:pPr>
            <a:r>
              <a:rPr lang="en-US" sz="2400" dirty="0" smtClean="0"/>
              <a:t>Conventionally, used in criminal investigations to figure out where the point of origin (residence) of a criminal is.</a:t>
            </a:r>
          </a:p>
          <a:p>
            <a:pPr marL="228600" lvl="1">
              <a:spcBef>
                <a:spcPts val="1000"/>
              </a:spcBef>
              <a:spcAft>
                <a:spcPts val="600"/>
              </a:spcAft>
            </a:pPr>
            <a:r>
              <a:rPr lang="en-US" sz="2800" dirty="0" smtClean="0"/>
              <a:t>We lost you, how does this tie in with e-mails??</a:t>
            </a:r>
          </a:p>
        </p:txBody>
      </p:sp>
    </p:spTree>
    <p:extLst>
      <p:ext uri="{BB962C8B-B14F-4D97-AF65-F5344CB8AC3E}">
        <p14:creationId xmlns:p14="http://schemas.microsoft.com/office/powerpoint/2010/main" val="1938110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3" name="Content Placeholder 2"/>
          <p:cNvSpPr>
            <a:spLocks noGrp="1"/>
          </p:cNvSpPr>
          <p:nvPr>
            <p:ph idx="1"/>
          </p:nvPr>
        </p:nvSpPr>
        <p:spPr/>
        <p:txBody>
          <a:bodyPr>
            <a:normAutofit/>
          </a:bodyPr>
          <a:lstStyle/>
          <a:p>
            <a:pPr marL="228600" lvl="1">
              <a:spcBef>
                <a:spcPts val="1000"/>
              </a:spcBef>
              <a:spcAft>
                <a:spcPts val="600"/>
              </a:spcAft>
            </a:pPr>
            <a:r>
              <a:rPr lang="en-US" sz="2800" dirty="0" smtClean="0"/>
              <a:t>Using </a:t>
            </a:r>
            <a:r>
              <a:rPr lang="en-US" sz="2800" dirty="0" err="1" smtClean="0"/>
              <a:t>geoprofiling</a:t>
            </a:r>
            <a:r>
              <a:rPr lang="en-US" sz="2800" dirty="0"/>
              <a:t> </a:t>
            </a:r>
            <a:r>
              <a:rPr lang="en-US" sz="2800" dirty="0" smtClean="0"/>
              <a:t>for anomaly detection</a:t>
            </a:r>
          </a:p>
          <a:p>
            <a:pPr marL="685800" lvl="2">
              <a:spcBef>
                <a:spcPts val="1000"/>
              </a:spcBef>
              <a:spcAft>
                <a:spcPts val="600"/>
              </a:spcAft>
            </a:pPr>
            <a:r>
              <a:rPr lang="en-US" sz="2400" dirty="0" smtClean="0"/>
              <a:t>Figure out a `profile` for each user</a:t>
            </a:r>
          </a:p>
          <a:p>
            <a:pPr marL="685800" lvl="2">
              <a:spcBef>
                <a:spcPts val="1000"/>
              </a:spcBef>
              <a:spcAft>
                <a:spcPts val="600"/>
              </a:spcAft>
            </a:pPr>
            <a:r>
              <a:rPr lang="en-US" sz="2400" dirty="0" smtClean="0"/>
              <a:t>Detect anomalies in a user profile</a:t>
            </a:r>
          </a:p>
          <a:p>
            <a:pPr marL="685800" lvl="2">
              <a:spcBef>
                <a:spcPts val="1000"/>
              </a:spcBef>
              <a:spcAft>
                <a:spcPts val="600"/>
              </a:spcAft>
            </a:pPr>
            <a:r>
              <a:rPr lang="en-US" sz="2400" dirty="0" smtClean="0"/>
              <a:t>Analogies:</a:t>
            </a:r>
          </a:p>
          <a:p>
            <a:pPr marL="1143000" lvl="3">
              <a:spcBef>
                <a:spcPts val="1000"/>
              </a:spcBef>
              <a:spcAft>
                <a:spcPts val="600"/>
              </a:spcAft>
            </a:pPr>
            <a:r>
              <a:rPr lang="en-US" sz="2200" dirty="0" smtClean="0"/>
              <a:t>Coffee</a:t>
            </a:r>
          </a:p>
          <a:p>
            <a:pPr marL="1143000" lvl="3">
              <a:spcBef>
                <a:spcPts val="1000"/>
              </a:spcBef>
              <a:spcAft>
                <a:spcPts val="600"/>
              </a:spcAft>
            </a:pPr>
            <a:r>
              <a:rPr lang="en-US" sz="2200" dirty="0" smtClean="0"/>
              <a:t>LSAT’s</a:t>
            </a:r>
          </a:p>
          <a:p>
            <a:pPr marL="1143000" lvl="3">
              <a:spcBef>
                <a:spcPts val="1000"/>
              </a:spcBef>
              <a:spcAft>
                <a:spcPts val="600"/>
              </a:spcAft>
            </a:pPr>
            <a:r>
              <a:rPr lang="en-US" sz="2200" dirty="0" smtClean="0"/>
              <a:t>Traditional Intruder detection systems (IDS)</a:t>
            </a:r>
          </a:p>
        </p:txBody>
      </p:sp>
    </p:spTree>
    <p:extLst>
      <p:ext uri="{BB962C8B-B14F-4D97-AF65-F5344CB8AC3E}">
        <p14:creationId xmlns:p14="http://schemas.microsoft.com/office/powerpoint/2010/main" val="99658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3" name="Content Placeholder 2"/>
          <p:cNvSpPr>
            <a:spLocks noGrp="1"/>
          </p:cNvSpPr>
          <p:nvPr>
            <p:ph idx="1"/>
          </p:nvPr>
        </p:nvSpPr>
        <p:spPr/>
        <p:txBody>
          <a:bodyPr>
            <a:normAutofit/>
          </a:bodyPr>
          <a:lstStyle/>
          <a:p>
            <a:pPr marL="228600" lvl="1">
              <a:spcBef>
                <a:spcPts val="1000"/>
              </a:spcBef>
              <a:spcAft>
                <a:spcPts val="600"/>
              </a:spcAft>
            </a:pPr>
            <a:r>
              <a:rPr lang="en-US" sz="2800" dirty="0" smtClean="0"/>
              <a:t>What do we do?</a:t>
            </a:r>
          </a:p>
          <a:p>
            <a:pPr marL="685800" lvl="2">
              <a:spcBef>
                <a:spcPts val="1000"/>
              </a:spcBef>
              <a:spcAft>
                <a:spcPts val="600"/>
              </a:spcAft>
            </a:pPr>
            <a:r>
              <a:rPr lang="en-US" sz="2400" dirty="0" smtClean="0"/>
              <a:t>Typical ideas involve profiling the user based on information that we already have</a:t>
            </a:r>
          </a:p>
          <a:p>
            <a:pPr marL="685800" lvl="2">
              <a:spcBef>
                <a:spcPts val="1000"/>
              </a:spcBef>
              <a:spcAft>
                <a:spcPts val="600"/>
              </a:spcAft>
            </a:pPr>
            <a:r>
              <a:rPr lang="en-US" sz="2400" dirty="0" smtClean="0"/>
              <a:t>Maintain a history of stuff like</a:t>
            </a:r>
          </a:p>
          <a:p>
            <a:pPr marL="1143000" lvl="3">
              <a:spcBef>
                <a:spcPts val="1000"/>
              </a:spcBef>
              <a:spcAft>
                <a:spcPts val="600"/>
              </a:spcAft>
            </a:pPr>
            <a:r>
              <a:rPr lang="en-US" sz="2000" dirty="0" smtClean="0"/>
              <a:t>IP Addresses</a:t>
            </a:r>
          </a:p>
          <a:p>
            <a:pPr marL="1143000" lvl="3">
              <a:spcBef>
                <a:spcPts val="1000"/>
              </a:spcBef>
              <a:spcAft>
                <a:spcPts val="600"/>
              </a:spcAft>
            </a:pPr>
            <a:r>
              <a:rPr lang="en-US" sz="2000" dirty="0" smtClean="0"/>
              <a:t>Location</a:t>
            </a:r>
          </a:p>
          <a:p>
            <a:pPr marL="1143000" lvl="3">
              <a:spcBef>
                <a:spcPts val="1000"/>
              </a:spcBef>
              <a:spcAft>
                <a:spcPts val="600"/>
              </a:spcAft>
            </a:pPr>
            <a:r>
              <a:rPr lang="en-US" sz="2000" dirty="0" smtClean="0"/>
              <a:t>Devices</a:t>
            </a:r>
            <a:r>
              <a:rPr lang="en-US" sz="2000" dirty="0"/>
              <a:t/>
            </a:r>
            <a:br>
              <a:rPr lang="en-US" sz="2000" dirty="0"/>
            </a:br>
            <a:r>
              <a:rPr lang="en-US" sz="2000" dirty="0" smtClean="0"/>
              <a:t/>
            </a:r>
            <a:br>
              <a:rPr lang="en-US" sz="2000" dirty="0" smtClean="0"/>
            </a:br>
            <a:r>
              <a:rPr lang="en-US" sz="2000" dirty="0" smtClean="0"/>
              <a:t>of say, the last 5 logins of the user.</a:t>
            </a:r>
            <a:endParaRPr lang="en-US" sz="2200" dirty="0"/>
          </a:p>
        </p:txBody>
      </p:sp>
    </p:spTree>
    <p:extLst>
      <p:ext uri="{BB962C8B-B14F-4D97-AF65-F5344CB8AC3E}">
        <p14:creationId xmlns:p14="http://schemas.microsoft.com/office/powerpoint/2010/main" val="1772471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333" y="284102"/>
            <a:ext cx="10515600" cy="1325563"/>
          </a:xfrm>
        </p:spPr>
        <p:txBody>
          <a:bodyPr>
            <a:normAutofit/>
          </a:bodyPr>
          <a:lstStyle/>
          <a:p>
            <a:r>
              <a:rPr lang="en-US" sz="4800" dirty="0" err="1" smtClean="0"/>
              <a:t>Geoprofiling</a:t>
            </a:r>
            <a:r>
              <a:rPr lang="en-US" sz="4800" dirty="0" smtClean="0"/>
              <a:t> – Continued..</a:t>
            </a:r>
            <a:endParaRPr lang="en-US" sz="4800" dirty="0"/>
          </a:p>
        </p:txBody>
      </p:sp>
      <p:sp>
        <p:nvSpPr>
          <p:cNvPr id="3" name="Content Placeholder 2"/>
          <p:cNvSpPr>
            <a:spLocks noGrp="1"/>
          </p:cNvSpPr>
          <p:nvPr>
            <p:ph idx="1"/>
          </p:nvPr>
        </p:nvSpPr>
        <p:spPr>
          <a:xfrm>
            <a:off x="405113" y="1825625"/>
            <a:ext cx="11401063" cy="4351338"/>
          </a:xfrm>
        </p:spPr>
        <p:txBody>
          <a:bodyPr>
            <a:normAutofit/>
          </a:bodyPr>
          <a:lstStyle/>
          <a:p>
            <a:pPr marL="228600" lvl="1">
              <a:spcBef>
                <a:spcPts val="1000"/>
              </a:spcBef>
              <a:spcAft>
                <a:spcPts val="600"/>
              </a:spcAft>
            </a:pPr>
            <a:r>
              <a:rPr lang="en-US" sz="2800" dirty="0" smtClean="0"/>
              <a:t>Typical User history:</a:t>
            </a:r>
          </a:p>
          <a:p>
            <a:pPr marL="685800" lvl="2">
              <a:spcBef>
                <a:spcPts val="1000"/>
              </a:spcBef>
              <a:spcAft>
                <a:spcPts val="600"/>
              </a:spcAft>
            </a:pPr>
            <a:r>
              <a:rPr lang="en-US" sz="2200" dirty="0" smtClean="0"/>
              <a:t>122.212.221.122 | </a:t>
            </a:r>
            <a:r>
              <a:rPr lang="en-US" sz="2200" dirty="0"/>
              <a:t>&lt;</a:t>
            </a:r>
            <a:r>
              <a:rPr lang="en-US" sz="2200" dirty="0" err="1"/>
              <a:t>uid</a:t>
            </a:r>
            <a:r>
              <a:rPr lang="en-US" sz="2200" dirty="0"/>
              <a:t>&gt; | </a:t>
            </a:r>
            <a:r>
              <a:rPr lang="en-US" sz="2200" dirty="0" smtClean="0"/>
              <a:t>San Francisco, USA </a:t>
            </a:r>
            <a:r>
              <a:rPr lang="en-US" sz="2200" dirty="0"/>
              <a:t>| </a:t>
            </a:r>
            <a:r>
              <a:rPr lang="en-US" sz="2200" dirty="0" smtClean="0"/>
              <a:t>Firefox 48.0 </a:t>
            </a:r>
            <a:r>
              <a:rPr lang="en-US" sz="2200" dirty="0"/>
              <a:t>| </a:t>
            </a:r>
            <a:r>
              <a:rPr lang="en-US" sz="2200" dirty="0" smtClean="0"/>
              <a:t>4.38 PM PDT, June 21, 2016</a:t>
            </a:r>
          </a:p>
          <a:p>
            <a:pPr marL="685800" lvl="2">
              <a:spcBef>
                <a:spcPts val="1000"/>
              </a:spcBef>
              <a:spcAft>
                <a:spcPts val="600"/>
              </a:spcAft>
            </a:pPr>
            <a:r>
              <a:rPr lang="en-US" sz="2200" dirty="0" smtClean="0"/>
              <a:t>122.212.221.64 </a:t>
            </a:r>
            <a:r>
              <a:rPr lang="en-US" sz="2200" dirty="0"/>
              <a:t>| &lt;</a:t>
            </a:r>
            <a:r>
              <a:rPr lang="en-US" sz="2200" dirty="0" err="1"/>
              <a:t>uid</a:t>
            </a:r>
            <a:r>
              <a:rPr lang="en-US" sz="2200" dirty="0"/>
              <a:t>&gt; | San </a:t>
            </a:r>
            <a:r>
              <a:rPr lang="en-US" sz="2200" dirty="0" smtClean="0"/>
              <a:t>Francisco, USA </a:t>
            </a:r>
            <a:r>
              <a:rPr lang="en-US" sz="2200" dirty="0"/>
              <a:t>| Firefox </a:t>
            </a:r>
            <a:r>
              <a:rPr lang="en-US" sz="2200" dirty="0" smtClean="0"/>
              <a:t>49.0 </a:t>
            </a:r>
            <a:r>
              <a:rPr lang="en-US" sz="2200" dirty="0"/>
              <a:t>| </a:t>
            </a:r>
            <a:r>
              <a:rPr lang="en-US" sz="2200" dirty="0" smtClean="0"/>
              <a:t>6.13 </a:t>
            </a:r>
            <a:r>
              <a:rPr lang="en-US" sz="2200" dirty="0"/>
              <a:t>PM PDT, June 21, 2016</a:t>
            </a:r>
          </a:p>
          <a:p>
            <a:pPr marL="685800" lvl="2">
              <a:spcBef>
                <a:spcPts val="1000"/>
              </a:spcBef>
              <a:spcAft>
                <a:spcPts val="600"/>
              </a:spcAft>
            </a:pPr>
            <a:r>
              <a:rPr lang="en-US" sz="2200" dirty="0" smtClean="0"/>
              <a:t>122.221.21.156 </a:t>
            </a:r>
            <a:r>
              <a:rPr lang="en-US" sz="2200" dirty="0"/>
              <a:t>| &lt;</a:t>
            </a:r>
            <a:r>
              <a:rPr lang="en-US" sz="2200" dirty="0" err="1"/>
              <a:t>uid</a:t>
            </a:r>
            <a:r>
              <a:rPr lang="en-US" sz="2200" dirty="0"/>
              <a:t>&gt; | </a:t>
            </a:r>
            <a:r>
              <a:rPr lang="en-US" sz="2200" dirty="0" smtClean="0"/>
              <a:t>Mountain View, USA </a:t>
            </a:r>
            <a:r>
              <a:rPr lang="en-US" sz="2200" dirty="0"/>
              <a:t>| Firefox </a:t>
            </a:r>
            <a:r>
              <a:rPr lang="en-US" sz="2200" dirty="0" smtClean="0"/>
              <a:t>47.0 | 7.54 </a:t>
            </a:r>
            <a:r>
              <a:rPr lang="en-US" sz="2200" dirty="0"/>
              <a:t>PM PDT, June </a:t>
            </a:r>
            <a:r>
              <a:rPr lang="en-US" sz="2200" dirty="0" smtClean="0"/>
              <a:t>22, </a:t>
            </a:r>
            <a:r>
              <a:rPr lang="en-US" sz="2200" dirty="0"/>
              <a:t>2016</a:t>
            </a:r>
          </a:p>
          <a:p>
            <a:pPr marL="685800" lvl="2">
              <a:spcBef>
                <a:spcPts val="1000"/>
              </a:spcBef>
              <a:spcAft>
                <a:spcPts val="600"/>
              </a:spcAft>
            </a:pPr>
            <a:r>
              <a:rPr lang="en-US" sz="2200" dirty="0" smtClean="0"/>
              <a:t>206.234.9.11 </a:t>
            </a:r>
            <a:r>
              <a:rPr lang="en-US" sz="2200" dirty="0"/>
              <a:t>| &lt;</a:t>
            </a:r>
            <a:r>
              <a:rPr lang="en-US" sz="2200" dirty="0" err="1"/>
              <a:t>uid</a:t>
            </a:r>
            <a:r>
              <a:rPr lang="en-US" sz="2200" dirty="0"/>
              <a:t>&gt; | San </a:t>
            </a:r>
            <a:r>
              <a:rPr lang="en-US" sz="2200" dirty="0" smtClean="0"/>
              <a:t>Francisco, USA </a:t>
            </a:r>
            <a:r>
              <a:rPr lang="en-US" sz="2200" dirty="0"/>
              <a:t>| </a:t>
            </a:r>
            <a:r>
              <a:rPr lang="en-US" sz="2200" dirty="0" smtClean="0"/>
              <a:t>Internet Explorer </a:t>
            </a:r>
            <a:r>
              <a:rPr lang="en-US" sz="2200" dirty="0"/>
              <a:t>| </a:t>
            </a:r>
            <a:r>
              <a:rPr lang="en-US" sz="2200" dirty="0" smtClean="0"/>
              <a:t>12.38 AM </a:t>
            </a:r>
            <a:r>
              <a:rPr lang="en-US" sz="2200" dirty="0"/>
              <a:t>PDT, June </a:t>
            </a:r>
            <a:r>
              <a:rPr lang="en-US" sz="2200" dirty="0" smtClean="0"/>
              <a:t>23, </a:t>
            </a:r>
            <a:r>
              <a:rPr lang="en-US" sz="2200" dirty="0"/>
              <a:t>2016</a:t>
            </a:r>
          </a:p>
          <a:p>
            <a:pPr marL="685800" lvl="2">
              <a:spcBef>
                <a:spcPts val="1000"/>
              </a:spcBef>
              <a:spcAft>
                <a:spcPts val="600"/>
              </a:spcAft>
            </a:pPr>
            <a:r>
              <a:rPr lang="en-US" sz="2200" dirty="0" smtClean="0"/>
              <a:t>111.99.66.111 </a:t>
            </a:r>
            <a:r>
              <a:rPr lang="en-US" sz="2200" dirty="0"/>
              <a:t>| &lt;</a:t>
            </a:r>
            <a:r>
              <a:rPr lang="en-US" sz="2200" dirty="0" err="1"/>
              <a:t>uid</a:t>
            </a:r>
            <a:r>
              <a:rPr lang="en-US" sz="2200" dirty="0"/>
              <a:t>&gt; | </a:t>
            </a:r>
            <a:r>
              <a:rPr lang="en-US" sz="2200" dirty="0" smtClean="0"/>
              <a:t>Beijing, China </a:t>
            </a:r>
            <a:r>
              <a:rPr lang="en-US" sz="2200" dirty="0"/>
              <a:t>| </a:t>
            </a:r>
            <a:r>
              <a:rPr lang="en-US" sz="2200" dirty="0" smtClean="0"/>
              <a:t>Firefox 49.0 </a:t>
            </a:r>
            <a:r>
              <a:rPr lang="en-US" sz="2200" dirty="0"/>
              <a:t>| </a:t>
            </a:r>
            <a:r>
              <a:rPr lang="en-US" sz="2200" dirty="0" smtClean="0"/>
              <a:t>11.44 PM CST, </a:t>
            </a:r>
            <a:r>
              <a:rPr lang="en-US" sz="2200" dirty="0"/>
              <a:t>June </a:t>
            </a:r>
            <a:r>
              <a:rPr lang="en-US" sz="2200" dirty="0" smtClean="0"/>
              <a:t>24, </a:t>
            </a:r>
            <a:r>
              <a:rPr lang="en-US" sz="2200" dirty="0"/>
              <a:t>2016</a:t>
            </a:r>
          </a:p>
          <a:p>
            <a:pPr marL="685800" lvl="2">
              <a:spcBef>
                <a:spcPts val="1000"/>
              </a:spcBef>
              <a:spcAft>
                <a:spcPts val="600"/>
              </a:spcAft>
            </a:pPr>
            <a:endParaRPr lang="en-US" sz="2200" dirty="0" smtClean="0"/>
          </a:p>
        </p:txBody>
      </p:sp>
    </p:spTree>
    <p:extLst>
      <p:ext uri="{BB962C8B-B14F-4D97-AF65-F5344CB8AC3E}">
        <p14:creationId xmlns:p14="http://schemas.microsoft.com/office/powerpoint/2010/main" val="29276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5113" y="1825625"/>
            <a:ext cx="11401063" cy="4351338"/>
          </a:xfrm>
        </p:spPr>
        <p:txBody>
          <a:bodyPr>
            <a:normAutofit/>
          </a:bodyPr>
          <a:lstStyle/>
          <a:p>
            <a:pPr marL="228600" lvl="1">
              <a:spcBef>
                <a:spcPts val="1000"/>
              </a:spcBef>
              <a:spcAft>
                <a:spcPts val="600"/>
              </a:spcAft>
            </a:pPr>
            <a:r>
              <a:rPr lang="en-US" sz="2800" dirty="0" smtClean="0"/>
              <a:t>Profiled User history:</a:t>
            </a:r>
          </a:p>
          <a:p>
            <a:pPr marL="685800" lvl="2">
              <a:spcBef>
                <a:spcPts val="1000"/>
              </a:spcBef>
              <a:spcAft>
                <a:spcPts val="600"/>
              </a:spcAft>
            </a:pPr>
            <a:r>
              <a:rPr lang="en-US" sz="2200" dirty="0" smtClean="0"/>
              <a:t>122.212.221.122 | </a:t>
            </a:r>
            <a:r>
              <a:rPr lang="en-US" sz="2200" dirty="0"/>
              <a:t>&lt;</a:t>
            </a:r>
            <a:r>
              <a:rPr lang="en-US" sz="2200" dirty="0" err="1"/>
              <a:t>uid</a:t>
            </a:r>
            <a:r>
              <a:rPr lang="en-US" sz="2200" dirty="0"/>
              <a:t>&gt; | </a:t>
            </a:r>
            <a:r>
              <a:rPr lang="en-US" sz="2200" dirty="0" smtClean="0"/>
              <a:t>San Francisco, USA </a:t>
            </a:r>
            <a:r>
              <a:rPr lang="en-US" sz="2200" dirty="0"/>
              <a:t>| </a:t>
            </a:r>
            <a:r>
              <a:rPr lang="en-US" sz="2200" dirty="0" smtClean="0"/>
              <a:t>Firefox 48.0 </a:t>
            </a:r>
            <a:r>
              <a:rPr lang="en-US" sz="2200" dirty="0"/>
              <a:t>| </a:t>
            </a:r>
            <a:r>
              <a:rPr lang="en-US" sz="2200" dirty="0" smtClean="0"/>
              <a:t>4.38 PM PDT, June 21, 2016</a:t>
            </a:r>
          </a:p>
          <a:p>
            <a:pPr marL="685800" lvl="2">
              <a:spcBef>
                <a:spcPts val="1000"/>
              </a:spcBef>
              <a:spcAft>
                <a:spcPts val="600"/>
              </a:spcAft>
            </a:pPr>
            <a:r>
              <a:rPr lang="en-US" sz="2200" dirty="0" smtClean="0"/>
              <a:t>122.212.221.64 </a:t>
            </a:r>
            <a:r>
              <a:rPr lang="en-US" sz="2200" dirty="0"/>
              <a:t>| &lt;</a:t>
            </a:r>
            <a:r>
              <a:rPr lang="en-US" sz="2200" dirty="0" err="1"/>
              <a:t>uid</a:t>
            </a:r>
            <a:r>
              <a:rPr lang="en-US" sz="2200" dirty="0"/>
              <a:t>&gt; | San </a:t>
            </a:r>
            <a:r>
              <a:rPr lang="en-US" sz="2200" dirty="0" smtClean="0"/>
              <a:t>Francisco, USA </a:t>
            </a:r>
            <a:r>
              <a:rPr lang="en-US" sz="2200" dirty="0"/>
              <a:t>| Firefox </a:t>
            </a:r>
            <a:r>
              <a:rPr lang="en-US" sz="2200" dirty="0" smtClean="0"/>
              <a:t>49.0 </a:t>
            </a:r>
            <a:r>
              <a:rPr lang="en-US" sz="2200" dirty="0"/>
              <a:t>| </a:t>
            </a:r>
            <a:r>
              <a:rPr lang="en-US" sz="2200" dirty="0" smtClean="0"/>
              <a:t>6.13 </a:t>
            </a:r>
            <a:r>
              <a:rPr lang="en-US" sz="2200" dirty="0"/>
              <a:t>PM PDT, June 21, 2016</a:t>
            </a:r>
          </a:p>
          <a:p>
            <a:pPr marL="685800" lvl="2">
              <a:spcBef>
                <a:spcPts val="1000"/>
              </a:spcBef>
              <a:spcAft>
                <a:spcPts val="600"/>
              </a:spcAft>
            </a:pPr>
            <a:r>
              <a:rPr lang="en-US" sz="2200" dirty="0" smtClean="0"/>
              <a:t>122.221.21.156 </a:t>
            </a:r>
            <a:r>
              <a:rPr lang="en-US" sz="2200" dirty="0"/>
              <a:t>| &lt;</a:t>
            </a:r>
            <a:r>
              <a:rPr lang="en-US" sz="2200" dirty="0" err="1"/>
              <a:t>uid</a:t>
            </a:r>
            <a:r>
              <a:rPr lang="en-US" sz="2200" dirty="0"/>
              <a:t>&gt; | </a:t>
            </a:r>
            <a:r>
              <a:rPr lang="en-US" sz="2200" dirty="0" smtClean="0"/>
              <a:t>Mountain View, USA </a:t>
            </a:r>
            <a:r>
              <a:rPr lang="en-US" sz="2200" dirty="0"/>
              <a:t>| Firefox </a:t>
            </a:r>
            <a:r>
              <a:rPr lang="en-US" sz="2200" dirty="0" smtClean="0"/>
              <a:t>47.0 | 7.54 </a:t>
            </a:r>
            <a:r>
              <a:rPr lang="en-US" sz="2200" dirty="0"/>
              <a:t>PM PDT, June </a:t>
            </a:r>
            <a:r>
              <a:rPr lang="en-US" sz="2200" dirty="0" smtClean="0"/>
              <a:t>22, </a:t>
            </a:r>
            <a:r>
              <a:rPr lang="en-US" sz="2200" dirty="0"/>
              <a:t>2016</a:t>
            </a:r>
          </a:p>
          <a:p>
            <a:pPr marL="685800" lvl="2">
              <a:spcBef>
                <a:spcPts val="1000"/>
              </a:spcBef>
              <a:spcAft>
                <a:spcPts val="600"/>
              </a:spcAft>
            </a:pPr>
            <a:r>
              <a:rPr lang="en-US" sz="2200" dirty="0" smtClean="0"/>
              <a:t>206.234.9.11 </a:t>
            </a:r>
            <a:r>
              <a:rPr lang="en-US" sz="2200" dirty="0"/>
              <a:t>| &lt;</a:t>
            </a:r>
            <a:r>
              <a:rPr lang="en-US" sz="2200" dirty="0" err="1"/>
              <a:t>uid</a:t>
            </a:r>
            <a:r>
              <a:rPr lang="en-US" sz="2200" dirty="0"/>
              <a:t>&gt; | San </a:t>
            </a:r>
            <a:r>
              <a:rPr lang="en-US" sz="2200" dirty="0" smtClean="0"/>
              <a:t>Francisco, USA </a:t>
            </a:r>
            <a:r>
              <a:rPr lang="en-US" sz="2200" dirty="0"/>
              <a:t>| </a:t>
            </a:r>
            <a:r>
              <a:rPr lang="en-US" sz="2200" dirty="0" smtClean="0"/>
              <a:t>Internet Explorer </a:t>
            </a:r>
            <a:r>
              <a:rPr lang="en-US" sz="2200" dirty="0"/>
              <a:t>| </a:t>
            </a:r>
            <a:r>
              <a:rPr lang="en-US" sz="2200" dirty="0" smtClean="0"/>
              <a:t>12.38 AM </a:t>
            </a:r>
            <a:r>
              <a:rPr lang="en-US" sz="2200" dirty="0"/>
              <a:t>PDT, June </a:t>
            </a:r>
            <a:r>
              <a:rPr lang="en-US" sz="2200" dirty="0" smtClean="0"/>
              <a:t>23, </a:t>
            </a:r>
            <a:r>
              <a:rPr lang="en-US" sz="2200" dirty="0"/>
              <a:t>2016</a:t>
            </a:r>
          </a:p>
          <a:p>
            <a:pPr marL="685800" lvl="2">
              <a:spcBef>
                <a:spcPts val="1000"/>
              </a:spcBef>
              <a:spcAft>
                <a:spcPts val="600"/>
              </a:spcAft>
            </a:pPr>
            <a:r>
              <a:rPr lang="en-US" sz="2200" dirty="0" smtClean="0"/>
              <a:t>111.99.66.111 </a:t>
            </a:r>
            <a:r>
              <a:rPr lang="en-US" sz="2200" dirty="0"/>
              <a:t>| &lt;</a:t>
            </a:r>
            <a:r>
              <a:rPr lang="en-US" sz="2200" dirty="0" err="1"/>
              <a:t>uid</a:t>
            </a:r>
            <a:r>
              <a:rPr lang="en-US" sz="2200" dirty="0"/>
              <a:t>&gt; | </a:t>
            </a:r>
            <a:r>
              <a:rPr lang="en-US" sz="2200" dirty="0" smtClean="0"/>
              <a:t>Beijing, China </a:t>
            </a:r>
            <a:r>
              <a:rPr lang="en-US" sz="2200" dirty="0"/>
              <a:t>| </a:t>
            </a:r>
            <a:r>
              <a:rPr lang="en-US" sz="2200" dirty="0" smtClean="0"/>
              <a:t>Firefox 49.0 </a:t>
            </a:r>
            <a:r>
              <a:rPr lang="en-US" sz="2200" dirty="0"/>
              <a:t>| </a:t>
            </a:r>
            <a:r>
              <a:rPr lang="en-US" sz="2200" dirty="0" smtClean="0"/>
              <a:t>11.44 PM CST, </a:t>
            </a:r>
            <a:r>
              <a:rPr lang="en-US" sz="2200" dirty="0"/>
              <a:t>June </a:t>
            </a:r>
            <a:r>
              <a:rPr lang="en-US" sz="2200" dirty="0" smtClean="0"/>
              <a:t>24, </a:t>
            </a:r>
            <a:r>
              <a:rPr lang="en-US" sz="2200" dirty="0"/>
              <a:t>2016</a:t>
            </a:r>
          </a:p>
          <a:p>
            <a:pPr marL="685800" lvl="2">
              <a:spcBef>
                <a:spcPts val="1000"/>
              </a:spcBef>
              <a:spcAft>
                <a:spcPts val="600"/>
              </a:spcAft>
            </a:pPr>
            <a:endParaRPr lang="en-US" sz="2200" dirty="0" smtClean="0"/>
          </a:p>
        </p:txBody>
      </p:sp>
      <p:sp>
        <p:nvSpPr>
          <p:cNvPr id="4" name="Frame 3"/>
          <p:cNvSpPr/>
          <p:nvPr/>
        </p:nvSpPr>
        <p:spPr>
          <a:xfrm>
            <a:off x="729205" y="3842795"/>
            <a:ext cx="10903352" cy="520861"/>
          </a:xfrm>
          <a:prstGeom prst="frame">
            <a:avLst/>
          </a:prstGeom>
          <a:solidFill>
            <a:srgbClr val="FF0000">
              <a:alpha val="86000"/>
            </a:srgbClr>
          </a:solidFill>
          <a:ln w="952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729205" y="4363656"/>
            <a:ext cx="10903352" cy="520861"/>
          </a:xfrm>
          <a:prstGeom prst="frame">
            <a:avLst/>
          </a:prstGeom>
          <a:solidFill>
            <a:srgbClr val="FF0000">
              <a:alpha val="86000"/>
            </a:srgbClr>
          </a:solidFill>
          <a:ln w="952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tle 1"/>
          <p:cNvSpPr txBox="1">
            <a:spLocks/>
          </p:cNvSpPr>
          <p:nvPr/>
        </p:nvSpPr>
        <p:spPr>
          <a:xfrm>
            <a:off x="317333" y="284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4800" dirty="0" err="1" smtClean="0"/>
              <a:t>Geoprofiling</a:t>
            </a:r>
            <a:r>
              <a:rPr lang="en-US" sz="4800" dirty="0" smtClean="0"/>
              <a:t> – Continued..</a:t>
            </a:r>
            <a:endParaRPr lang="en-US" sz="4800" dirty="0"/>
          </a:p>
        </p:txBody>
      </p:sp>
    </p:spTree>
    <p:extLst>
      <p:ext uri="{BB962C8B-B14F-4D97-AF65-F5344CB8AC3E}">
        <p14:creationId xmlns:p14="http://schemas.microsoft.com/office/powerpoint/2010/main" val="46223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5113" y="1825625"/>
            <a:ext cx="11401063" cy="4351338"/>
          </a:xfrm>
        </p:spPr>
        <p:txBody>
          <a:bodyPr>
            <a:normAutofit/>
          </a:bodyPr>
          <a:lstStyle/>
          <a:p>
            <a:pPr marL="228600" lvl="1">
              <a:spcBef>
                <a:spcPts val="1000"/>
              </a:spcBef>
              <a:spcAft>
                <a:spcPts val="600"/>
              </a:spcAft>
            </a:pPr>
            <a:r>
              <a:rPr lang="en-US" sz="2800" dirty="0" smtClean="0"/>
              <a:t>How to profile?</a:t>
            </a:r>
          </a:p>
          <a:p>
            <a:pPr marL="685800" lvl="2">
              <a:spcBef>
                <a:spcPts val="1000"/>
              </a:spcBef>
              <a:spcAft>
                <a:spcPts val="600"/>
              </a:spcAft>
            </a:pPr>
            <a:r>
              <a:rPr lang="en-US" sz="2400" dirty="0" smtClean="0"/>
              <a:t>Anomalies in devices are straightforward to detect</a:t>
            </a:r>
          </a:p>
          <a:p>
            <a:pPr marL="685800" lvl="2">
              <a:spcBef>
                <a:spcPts val="1000"/>
              </a:spcBef>
              <a:spcAft>
                <a:spcPts val="600"/>
              </a:spcAft>
            </a:pPr>
            <a:r>
              <a:rPr lang="en-US" sz="2400" dirty="0" smtClean="0"/>
              <a:t>Anomalies in location are slightly more complicated:</a:t>
            </a:r>
          </a:p>
          <a:p>
            <a:pPr marL="1143000" lvl="3">
              <a:spcBef>
                <a:spcPts val="1000"/>
              </a:spcBef>
              <a:spcAft>
                <a:spcPts val="600"/>
              </a:spcAft>
            </a:pPr>
            <a:r>
              <a:rPr lang="en-US" sz="2000" dirty="0" smtClean="0"/>
              <a:t>Location data is not 100% accurate</a:t>
            </a:r>
          </a:p>
          <a:p>
            <a:pPr marL="1143000" lvl="3">
              <a:spcBef>
                <a:spcPts val="1000"/>
              </a:spcBef>
              <a:spcAft>
                <a:spcPts val="600"/>
              </a:spcAft>
            </a:pPr>
            <a:r>
              <a:rPr lang="en-US" sz="2000" dirty="0" smtClean="0"/>
              <a:t>We need to check for a radius instead of a point</a:t>
            </a:r>
          </a:p>
          <a:p>
            <a:pPr marL="1143000" lvl="3">
              <a:spcBef>
                <a:spcPts val="1000"/>
              </a:spcBef>
              <a:spcAft>
                <a:spcPts val="600"/>
              </a:spcAft>
            </a:pPr>
            <a:r>
              <a:rPr lang="en-US" sz="2000" dirty="0" smtClean="0"/>
              <a:t>If user logged in from SFO, and then MV, which is his actual point of residence??</a:t>
            </a:r>
          </a:p>
        </p:txBody>
      </p:sp>
      <p:sp>
        <p:nvSpPr>
          <p:cNvPr id="7" name="Title 1"/>
          <p:cNvSpPr txBox="1">
            <a:spLocks/>
          </p:cNvSpPr>
          <p:nvPr/>
        </p:nvSpPr>
        <p:spPr>
          <a:xfrm>
            <a:off x="317333" y="284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4800" dirty="0" err="1" smtClean="0"/>
              <a:t>Geoprofiling</a:t>
            </a:r>
            <a:r>
              <a:rPr lang="en-US" sz="4800" dirty="0" smtClean="0"/>
              <a:t> – Continued..</a:t>
            </a:r>
            <a:endParaRPr lang="en-US" sz="4800" dirty="0"/>
          </a:p>
        </p:txBody>
      </p:sp>
    </p:spTree>
    <p:extLst>
      <p:ext uri="{BB962C8B-B14F-4D97-AF65-F5344CB8AC3E}">
        <p14:creationId xmlns:p14="http://schemas.microsoft.com/office/powerpoint/2010/main" val="751145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748978" y="1837200"/>
            <a:ext cx="4694044" cy="4351338"/>
          </a:xfrm>
        </p:spPr>
      </p:pic>
      <p:sp>
        <p:nvSpPr>
          <p:cNvPr id="5"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Tree>
    <p:extLst>
      <p:ext uri="{BB962C8B-B14F-4D97-AF65-F5344CB8AC3E}">
        <p14:creationId xmlns:p14="http://schemas.microsoft.com/office/powerpoint/2010/main" val="495809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890265" y="1825625"/>
            <a:ext cx="4694044" cy="4351338"/>
          </a:xfrm>
        </p:spPr>
      </p:pic>
    </p:spTree>
    <p:extLst>
      <p:ext uri="{BB962C8B-B14F-4D97-AF65-F5344CB8AC3E}">
        <p14:creationId xmlns:p14="http://schemas.microsoft.com/office/powerpoint/2010/main" val="611792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3" name="Content Placeholder 2"/>
          <p:cNvSpPr>
            <a:spLocks noGrp="1"/>
          </p:cNvSpPr>
          <p:nvPr>
            <p:ph idx="1"/>
          </p:nvPr>
        </p:nvSpPr>
        <p:spPr/>
        <p:txBody>
          <a:bodyPr/>
          <a:lstStyle/>
          <a:p>
            <a:r>
              <a:rPr lang="en-US" dirty="0" smtClean="0"/>
              <a:t>So what are we planning to do?</a:t>
            </a:r>
          </a:p>
          <a:p>
            <a:pPr lvl="1"/>
            <a:r>
              <a:rPr lang="en-US" dirty="0" smtClean="0"/>
              <a:t>Design the infrastructure to collect data about user logins</a:t>
            </a:r>
          </a:p>
          <a:p>
            <a:pPr lvl="2"/>
            <a:r>
              <a:rPr lang="en-US" dirty="0" smtClean="0"/>
              <a:t>What data are we collecting?</a:t>
            </a:r>
          </a:p>
          <a:p>
            <a:pPr lvl="2"/>
            <a:r>
              <a:rPr lang="en-US" dirty="0" smtClean="0"/>
              <a:t>How does it affect privacy?</a:t>
            </a:r>
          </a:p>
          <a:p>
            <a:pPr lvl="2"/>
            <a:r>
              <a:rPr lang="en-US" dirty="0" smtClean="0"/>
              <a:t>What is the expected behavior?</a:t>
            </a:r>
          </a:p>
          <a:p>
            <a:pPr lvl="2"/>
            <a:r>
              <a:rPr lang="en-US" dirty="0" smtClean="0"/>
              <a:t>Success rate metrics?</a:t>
            </a:r>
          </a:p>
          <a:p>
            <a:pPr lvl="1"/>
            <a:r>
              <a:rPr lang="en-US" dirty="0" smtClean="0"/>
              <a:t>Develop and use this infrastructure to maintain</a:t>
            </a:r>
            <a:r>
              <a:rPr lang="en-US" dirty="0"/>
              <a:t> </a:t>
            </a:r>
            <a:r>
              <a:rPr lang="en-US" dirty="0" smtClean="0"/>
              <a:t>history of user logins</a:t>
            </a:r>
          </a:p>
          <a:p>
            <a:pPr lvl="1"/>
            <a:r>
              <a:rPr lang="en-US" dirty="0" smtClean="0"/>
              <a:t>Gather metrics about how well our infrastructure performs:</a:t>
            </a:r>
          </a:p>
          <a:p>
            <a:pPr lvl="2"/>
            <a:r>
              <a:rPr lang="en-US" dirty="0" smtClean="0"/>
              <a:t>Sufficient Data to maintain history</a:t>
            </a:r>
          </a:p>
          <a:p>
            <a:pPr lvl="2"/>
            <a:r>
              <a:rPr lang="en-US" dirty="0" smtClean="0"/>
              <a:t>Accuracy</a:t>
            </a:r>
          </a:p>
          <a:p>
            <a:pPr lvl="2"/>
            <a:r>
              <a:rPr lang="en-US" dirty="0" smtClean="0"/>
              <a:t>Success rate</a:t>
            </a:r>
          </a:p>
          <a:p>
            <a:pPr lvl="2"/>
            <a:endParaRPr lang="en-US" dirty="0" smtClean="0"/>
          </a:p>
          <a:p>
            <a:pPr lvl="2"/>
            <a:endParaRPr lang="en-US" dirty="0"/>
          </a:p>
        </p:txBody>
      </p:sp>
    </p:spTree>
    <p:extLst>
      <p:ext uri="{BB962C8B-B14F-4D97-AF65-F5344CB8AC3E}">
        <p14:creationId xmlns:p14="http://schemas.microsoft.com/office/powerpoint/2010/main" val="738524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uninspired title?</a:t>
            </a:r>
            <a:endParaRPr lang="en-US" dirty="0"/>
          </a:p>
        </p:txBody>
      </p:sp>
      <p:sp>
        <p:nvSpPr>
          <p:cNvPr id="5" name="Content Placeholder 4"/>
          <p:cNvSpPr>
            <a:spLocks noGrp="1"/>
          </p:cNvSpPr>
          <p:nvPr>
            <p:ph idx="1"/>
          </p:nvPr>
        </p:nvSpPr>
        <p:spPr/>
        <p:txBody>
          <a:bodyPr>
            <a:normAutofit/>
          </a:bodyPr>
          <a:lstStyle/>
          <a:p>
            <a:r>
              <a:rPr lang="en-US" dirty="0" smtClean="0"/>
              <a:t>Frankly speaking, cause I </a:t>
            </a:r>
            <a:r>
              <a:rPr lang="en-US" dirty="0" err="1" smtClean="0"/>
              <a:t>couldn</a:t>
            </a:r>
            <a:r>
              <a:rPr lang="uk-UA" dirty="0" smtClean="0"/>
              <a:t>’</a:t>
            </a:r>
            <a:r>
              <a:rPr lang="en-US" dirty="0" smtClean="0"/>
              <a:t>t come up with anything better.</a:t>
            </a:r>
          </a:p>
          <a:p>
            <a:r>
              <a:rPr lang="en-US" dirty="0" smtClean="0"/>
              <a:t>But more importantly, </a:t>
            </a:r>
            <a:r>
              <a:rPr lang="en-US" dirty="0"/>
              <a:t>cause </a:t>
            </a:r>
            <a:r>
              <a:rPr lang="en-US" dirty="0" smtClean="0"/>
              <a:t>my work this summer can be categorized into 5 things:</a:t>
            </a:r>
          </a:p>
          <a:p>
            <a:pPr lvl="1"/>
            <a:r>
              <a:rPr lang="en-US" dirty="0" smtClean="0"/>
              <a:t>B – Bugs (Quite a few of them, you will see)</a:t>
            </a:r>
          </a:p>
          <a:p>
            <a:pPr lvl="1"/>
            <a:r>
              <a:rPr lang="en-US" dirty="0" smtClean="0"/>
              <a:t>L – </a:t>
            </a:r>
            <a:r>
              <a:rPr lang="en-US" dirty="0" err="1" smtClean="0"/>
              <a:t>Linting</a:t>
            </a:r>
            <a:r>
              <a:rPr lang="en-US" dirty="0" smtClean="0"/>
              <a:t> (Again???)</a:t>
            </a:r>
          </a:p>
          <a:p>
            <a:pPr lvl="1"/>
            <a:r>
              <a:rPr lang="en-US" dirty="0" smtClean="0"/>
              <a:t>E – E-Mails (funny </a:t>
            </a:r>
            <a:r>
              <a:rPr lang="en-US" dirty="0"/>
              <a:t>cause </a:t>
            </a:r>
            <a:r>
              <a:rPr lang="en-US" dirty="0" smtClean="0"/>
              <a:t>I have been working with emails for 1.5 years now)</a:t>
            </a:r>
          </a:p>
          <a:p>
            <a:pPr lvl="1"/>
            <a:r>
              <a:rPr lang="en-US" dirty="0" smtClean="0"/>
              <a:t>S – Styles (CSS &amp; Sass &lt;3)</a:t>
            </a:r>
          </a:p>
          <a:p>
            <a:pPr lvl="1"/>
            <a:r>
              <a:rPr lang="en-US" dirty="0" smtClean="0"/>
              <a:t>S – Security (Finally, something important eh?)</a:t>
            </a:r>
            <a:endParaRPr lang="en-US" dirty="0"/>
          </a:p>
        </p:txBody>
      </p:sp>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2" name="Content Placeholder 1"/>
          <p:cNvSpPr>
            <a:spLocks noGrp="1"/>
          </p:cNvSpPr>
          <p:nvPr>
            <p:ph idx="1"/>
          </p:nvPr>
        </p:nvSpPr>
        <p:spPr/>
        <p:txBody>
          <a:bodyPr/>
          <a:lstStyle/>
          <a:p>
            <a:r>
              <a:rPr lang="en-US" dirty="0" smtClean="0"/>
              <a:t>Caveats</a:t>
            </a:r>
          </a:p>
          <a:p>
            <a:pPr lvl="1"/>
            <a:r>
              <a:rPr lang="en-US" dirty="0" err="1" smtClean="0"/>
              <a:t>Geoprofiling</a:t>
            </a:r>
            <a:r>
              <a:rPr lang="en-US" dirty="0" smtClean="0"/>
              <a:t> needs a few good solid locations to kick off a profile</a:t>
            </a:r>
          </a:p>
          <a:p>
            <a:pPr lvl="1"/>
            <a:r>
              <a:rPr lang="en-US" dirty="0" smtClean="0"/>
              <a:t>Too much variance screws things up</a:t>
            </a:r>
          </a:p>
          <a:p>
            <a:pPr lvl="1"/>
            <a:r>
              <a:rPr lang="en-US" dirty="0" smtClean="0"/>
              <a:t>People on TOR, or other IP Masking/Spoofing mechanisms</a:t>
            </a:r>
          </a:p>
          <a:p>
            <a:pPr lvl="1"/>
            <a:endParaRPr lang="en-US" dirty="0"/>
          </a:p>
          <a:p>
            <a:r>
              <a:rPr lang="en-US" dirty="0" smtClean="0"/>
              <a:t>Does that mean its not good enough?</a:t>
            </a:r>
          </a:p>
          <a:p>
            <a:pPr lvl="1"/>
            <a:r>
              <a:rPr lang="en-US" dirty="0" smtClean="0"/>
              <a:t>It simply means, worst case scenario, we get the same amount of e-mails we get today</a:t>
            </a:r>
          </a:p>
          <a:p>
            <a:pPr lvl="1"/>
            <a:r>
              <a:rPr lang="en-US" dirty="0" smtClean="0"/>
              <a:t>But best case, we make the lives of users so much better, and prevent malicious attackers</a:t>
            </a:r>
            <a:endParaRPr lang="en-US" dirty="0"/>
          </a:p>
        </p:txBody>
      </p:sp>
    </p:spTree>
    <p:extLst>
      <p:ext uri="{BB962C8B-B14F-4D97-AF65-F5344CB8AC3E}">
        <p14:creationId xmlns:p14="http://schemas.microsoft.com/office/powerpoint/2010/main" val="1821566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4800" dirty="0" err="1" smtClean="0"/>
              <a:t>Geoprofiling</a:t>
            </a:r>
            <a:r>
              <a:rPr lang="en-US" sz="4800" dirty="0" smtClean="0"/>
              <a:t> – Continued..</a:t>
            </a:r>
            <a:endParaRPr lang="en-US" sz="4800" dirty="0"/>
          </a:p>
        </p:txBody>
      </p:sp>
      <p:sp>
        <p:nvSpPr>
          <p:cNvPr id="2" name="Content Placeholder 1"/>
          <p:cNvSpPr>
            <a:spLocks noGrp="1"/>
          </p:cNvSpPr>
          <p:nvPr>
            <p:ph idx="1"/>
          </p:nvPr>
        </p:nvSpPr>
        <p:spPr/>
        <p:txBody>
          <a:bodyPr/>
          <a:lstStyle/>
          <a:p>
            <a:r>
              <a:rPr lang="en-US" dirty="0" smtClean="0"/>
              <a:t>Extensions</a:t>
            </a:r>
          </a:p>
          <a:p>
            <a:pPr lvl="1">
              <a:spcAft>
                <a:spcPts val="600"/>
              </a:spcAft>
            </a:pPr>
            <a:r>
              <a:rPr lang="en-US" dirty="0" smtClean="0"/>
              <a:t>Future work can also incorporate more powerful </a:t>
            </a:r>
            <a:r>
              <a:rPr lang="en-US" dirty="0" err="1" smtClean="0"/>
              <a:t>geoprofiling</a:t>
            </a:r>
            <a:r>
              <a:rPr lang="en-US" dirty="0" smtClean="0"/>
              <a:t> by flagging attackers’ point of origin, allowing us to figure out where the attacks are coming from</a:t>
            </a:r>
          </a:p>
          <a:p>
            <a:pPr lvl="1">
              <a:spcAft>
                <a:spcPts val="600"/>
              </a:spcAft>
            </a:pPr>
            <a:r>
              <a:rPr lang="en-US" dirty="0" smtClean="0"/>
              <a:t>Display a ‘history of logins’ security panel for users, that can show them their logins, and allow them to flag anything that seems amiss</a:t>
            </a:r>
          </a:p>
          <a:p>
            <a:pPr lvl="1">
              <a:spcAft>
                <a:spcPts val="600"/>
              </a:spcAft>
            </a:pPr>
            <a:r>
              <a:rPr lang="en-US" dirty="0" smtClean="0"/>
              <a:t>Add machine-learning mumbo-jumbo to prevent login attempts from IP’s that appear to be anomalous</a:t>
            </a:r>
          </a:p>
        </p:txBody>
      </p:sp>
    </p:spTree>
    <p:extLst>
      <p:ext uri="{BB962C8B-B14F-4D97-AF65-F5344CB8AC3E}">
        <p14:creationId xmlns:p14="http://schemas.microsoft.com/office/powerpoint/2010/main" val="237932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So how was my Summer you ask?</a:t>
            </a:r>
            <a:endParaRPr lang="en-US" sz="4800" dirty="0"/>
          </a:p>
        </p:txBody>
      </p:sp>
      <p:sp>
        <p:nvSpPr>
          <p:cNvPr id="3" name="Content Placeholder 2"/>
          <p:cNvSpPr>
            <a:spLocks noGrp="1"/>
          </p:cNvSpPr>
          <p:nvPr>
            <p:ph idx="1"/>
          </p:nvPr>
        </p:nvSpPr>
        <p:spPr/>
        <p:txBody>
          <a:bodyPr/>
          <a:lstStyle/>
          <a:p>
            <a:r>
              <a:rPr lang="en-US" dirty="0" smtClean="0"/>
              <a:t>In one word: Awesome.</a:t>
            </a:r>
          </a:p>
          <a:p>
            <a:r>
              <a:rPr lang="en-US" dirty="0" smtClean="0"/>
              <a:t>In three words: Productive and Awesome.</a:t>
            </a:r>
          </a:p>
          <a:p>
            <a:endParaRPr lang="en-US" dirty="0" smtClean="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2548" y="2944791"/>
            <a:ext cx="5085948" cy="3676589"/>
          </a:xfrm>
          <a:prstGeom prst="rect">
            <a:avLst/>
          </a:prstGeom>
        </p:spPr>
      </p:pic>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University Recruiting</a:t>
            </a:r>
            <a:r>
              <a:rPr lang="en-US" dirty="0"/>
              <a:t> </a:t>
            </a:r>
            <a:r>
              <a:rPr lang="en-US" dirty="0" smtClean="0"/>
              <a:t>Team (INT- </a:t>
            </a:r>
            <a:r>
              <a:rPr lang="en-US" dirty="0" err="1" smtClean="0"/>
              <a:t>Ivadell</a:t>
            </a:r>
            <a:r>
              <a:rPr lang="en-US" dirty="0" smtClean="0"/>
              <a:t>, Nichole and Tara)</a:t>
            </a:r>
          </a:p>
        </p:txBody>
      </p:sp>
      <p:sp>
        <p:nvSpPr>
          <p:cNvPr id="6"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mtClean="0"/>
              <a:t>Thanks to..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99877" y="2384384"/>
            <a:ext cx="7274046" cy="4091651"/>
          </a:xfrm>
          <a:prstGeom prst="rect">
            <a:avLst/>
          </a:prstGeom>
        </p:spPr>
      </p:pic>
    </p:spTree>
    <p:extLst>
      <p:ext uri="{BB962C8B-B14F-4D97-AF65-F5344CB8AC3E}">
        <p14:creationId xmlns:p14="http://schemas.microsoft.com/office/powerpoint/2010/main" val="1561153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FxA</a:t>
            </a:r>
            <a:r>
              <a:rPr lang="en-US" dirty="0" smtClean="0"/>
              <a:t> Team</a:t>
            </a:r>
            <a:r>
              <a:rPr lang="en-US" dirty="0" smtClean="0"/>
              <a:t>:</a:t>
            </a:r>
          </a:p>
          <a:p>
            <a:pPr lvl="1"/>
            <a:r>
              <a:rPr lang="en-US" dirty="0" smtClean="0"/>
              <a:t>Chris </a:t>
            </a:r>
            <a:r>
              <a:rPr lang="en-US" dirty="0" err="1" smtClean="0"/>
              <a:t>Karlof</a:t>
            </a:r>
            <a:r>
              <a:rPr lang="en-US" dirty="0" smtClean="0"/>
              <a:t> (</a:t>
            </a:r>
            <a:r>
              <a:rPr lang="en-US" dirty="0" err="1" smtClean="0"/>
              <a:t>ckarlof</a:t>
            </a:r>
            <a:r>
              <a:rPr lang="en-US" dirty="0" smtClean="0"/>
              <a:t>) – For finding time despite his tight schedule</a:t>
            </a:r>
          </a:p>
          <a:p>
            <a:pPr lvl="1"/>
            <a:r>
              <a:rPr lang="en-US" dirty="0" smtClean="0"/>
              <a:t>John Morrison (</a:t>
            </a:r>
            <a:r>
              <a:rPr lang="en-US" dirty="0" err="1" smtClean="0"/>
              <a:t>jrgm</a:t>
            </a:r>
            <a:r>
              <a:rPr lang="en-US" dirty="0" smtClean="0"/>
              <a:t>) – For require(module)</a:t>
            </a:r>
          </a:p>
          <a:p>
            <a:pPr lvl="1"/>
            <a:r>
              <a:rPr lang="en-US" dirty="0" smtClean="0"/>
              <a:t>Ryan </a:t>
            </a:r>
            <a:r>
              <a:rPr lang="en-US" dirty="0" err="1" smtClean="0"/>
              <a:t>Feeley</a:t>
            </a:r>
            <a:r>
              <a:rPr lang="en-US" dirty="0" smtClean="0"/>
              <a:t> (</a:t>
            </a:r>
            <a:r>
              <a:rPr lang="en-US" dirty="0" err="1" smtClean="0"/>
              <a:t>rfeeley</a:t>
            </a:r>
            <a:r>
              <a:rPr lang="en-US" dirty="0" smtClean="0"/>
              <a:t>) – For all the UX guidance, and the numerous revisions and reviews.</a:t>
            </a:r>
          </a:p>
          <a:p>
            <a:pPr lvl="1"/>
            <a:r>
              <a:rPr lang="en-US" dirty="0" smtClean="0"/>
              <a:t>Daniel Coates (</a:t>
            </a:r>
            <a:r>
              <a:rPr lang="en-US" dirty="0" err="1" smtClean="0"/>
              <a:t>dcoates</a:t>
            </a:r>
            <a:r>
              <a:rPr lang="en-US" dirty="0" smtClean="0"/>
              <a:t>) – For merging my PR’s for `able`.</a:t>
            </a:r>
          </a:p>
          <a:p>
            <a:pPr lvl="1"/>
            <a:r>
              <a:rPr lang="en-US" dirty="0" smtClean="0"/>
              <a:t>Phil Booth (</a:t>
            </a:r>
            <a:r>
              <a:rPr lang="en-US" dirty="0" err="1" smtClean="0"/>
              <a:t>pb</a:t>
            </a:r>
            <a:r>
              <a:rPr lang="en-US" dirty="0" smtClean="0"/>
              <a:t>) – For flexboxes</a:t>
            </a:r>
          </a:p>
          <a:p>
            <a:pPr lvl="1"/>
            <a:r>
              <a:rPr lang="en-US" dirty="0" smtClean="0"/>
              <a:t>Sean `</a:t>
            </a:r>
            <a:r>
              <a:rPr lang="en-US" dirty="0" err="1" smtClean="0"/>
              <a:t>Monstar</a:t>
            </a:r>
            <a:r>
              <a:rPr lang="en-US" dirty="0" smtClean="0"/>
              <a:t>` </a:t>
            </a:r>
            <a:r>
              <a:rPr lang="en-US" dirty="0"/>
              <a:t>–</a:t>
            </a:r>
            <a:r>
              <a:rPr lang="en-US" dirty="0" smtClean="0"/>
              <a:t> For the </a:t>
            </a:r>
            <a:r>
              <a:rPr lang="en-US" dirty="0" smtClean="0"/>
              <a:t>security history </a:t>
            </a:r>
            <a:r>
              <a:rPr lang="en-US" dirty="0" smtClean="0"/>
              <a:t>stuff</a:t>
            </a:r>
          </a:p>
          <a:p>
            <a:pPr lvl="1"/>
            <a:r>
              <a:rPr lang="en-US" dirty="0" smtClean="0"/>
              <a:t>Jon Buck – For being a gladiator</a:t>
            </a:r>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FxA</a:t>
            </a:r>
            <a:r>
              <a:rPr lang="en-US" dirty="0" smtClean="0"/>
              <a:t> Team</a:t>
            </a:r>
            <a:endParaRPr lang="en-US"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a:ext>
            </a:extLst>
          </a:blip>
          <a:stretch>
            <a:fillRect/>
          </a:stretch>
        </p:blipFill>
        <p:spPr>
          <a:xfrm>
            <a:off x="2369431" y="1825625"/>
            <a:ext cx="7735712" cy="4351338"/>
          </a:xfrm>
        </p:spPr>
      </p:pic>
    </p:spTree>
    <p:extLst>
      <p:ext uri="{BB962C8B-B14F-4D97-AF65-F5344CB8AC3E}">
        <p14:creationId xmlns:p14="http://schemas.microsoft.com/office/powerpoint/2010/main" val="19161656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1200329"/>
          </a:xfrm>
          <a:prstGeom prst="rect">
            <a:avLst/>
          </a:prstGeom>
          <a:noFill/>
        </p:spPr>
        <p:txBody>
          <a:bodyPr wrap="square" rtlCol="0">
            <a:spAutoFit/>
          </a:bodyPr>
          <a:lstStyle/>
          <a:p>
            <a:pPr algn="ctr"/>
            <a:r>
              <a:rPr lang="en-US" dirty="0"/>
              <a:t>For being patient with me, and helping me </a:t>
            </a:r>
            <a:r>
              <a:rPr lang="en-US" dirty="0" smtClean="0"/>
              <a:t>separate the “must-haves” and the “nice-to-haves”, </a:t>
            </a:r>
            <a:r>
              <a:rPr lang="en-US" dirty="0"/>
              <a:t>and </a:t>
            </a:r>
            <a:r>
              <a:rPr lang="en-US" dirty="0" smtClean="0"/>
              <a:t>almost </a:t>
            </a:r>
            <a:r>
              <a:rPr lang="en-US" dirty="0"/>
              <a:t>everything </a:t>
            </a:r>
            <a:r>
              <a:rPr lang="en-US" dirty="0" smtClean="0"/>
              <a:t>else this </a:t>
            </a:r>
            <a:r>
              <a:rPr lang="en-US" dirty="0"/>
              <a:t>summer </a:t>
            </a:r>
            <a:r>
              <a:rPr lang="en-US" dirty="0">
                <a:sym typeface="Wingdings"/>
              </a:rPr>
              <a:t> </a:t>
            </a:r>
            <a:endParaRPr lang="en-US" dirty="0" smtClean="0">
              <a:sym typeface="Wingdings"/>
            </a:endParaRPr>
          </a:p>
          <a:p>
            <a:pPr algn="ctr"/>
            <a:r>
              <a:rPr lang="en-US" dirty="0" smtClean="0">
                <a:sym typeface="Wingdings"/>
              </a:rPr>
              <a:t>Thanks Shane</a:t>
            </a:r>
            <a:r>
              <a:rPr lang="en-US" dirty="0">
                <a:sym typeface="Wingdings"/>
              </a:rPr>
              <a:t>!!!</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Ryan Kelly (</a:t>
            </a:r>
            <a:r>
              <a:rPr lang="en-US" dirty="0" err="1" smtClean="0"/>
              <a:t>rfk</a:t>
            </a:r>
            <a:r>
              <a:rPr lang="en-US" dirty="0" smtClean="0"/>
              <a:t>) – My Manager</a:t>
            </a:r>
          </a:p>
        </p:txBody>
      </p:sp>
      <p:sp>
        <p:nvSpPr>
          <p:cNvPr id="5" name="TextBox 4"/>
          <p:cNvSpPr txBox="1"/>
          <p:nvPr/>
        </p:nvSpPr>
        <p:spPr>
          <a:xfrm>
            <a:off x="2307830" y="5757863"/>
            <a:ext cx="7261280" cy="1200329"/>
          </a:xfrm>
          <a:prstGeom prst="rect">
            <a:avLst/>
          </a:prstGeom>
          <a:noFill/>
        </p:spPr>
        <p:txBody>
          <a:bodyPr wrap="square" rtlCol="0">
            <a:spAutoFit/>
          </a:bodyPr>
          <a:lstStyle/>
          <a:p>
            <a:pPr algn="ctr"/>
            <a:r>
              <a:rPr lang="en-US" dirty="0"/>
              <a:t>For </a:t>
            </a:r>
            <a:r>
              <a:rPr lang="en-US" dirty="0" smtClean="0"/>
              <a:t>guiding me and steering my projects in the right direction by having regular meetings, and organizing meetings for me with other members of the team. </a:t>
            </a:r>
            <a:r>
              <a:rPr lang="en-US" dirty="0" smtClean="0">
                <a:sym typeface="Wingdings"/>
              </a:rPr>
              <a:t>Thanks Ryan!!!</a:t>
            </a:r>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7735" y="2455813"/>
            <a:ext cx="5921470" cy="3234582"/>
          </a:xfrm>
          <a:prstGeom prst="rect">
            <a:avLst/>
          </a:prstGeom>
        </p:spPr>
      </p:pic>
    </p:spTree>
    <p:extLst>
      <p:ext uri="{BB962C8B-B14F-4D97-AF65-F5344CB8AC3E}">
        <p14:creationId xmlns:p14="http://schemas.microsoft.com/office/powerpoint/2010/main" val="1922966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He is a robot, don’t tell him though.</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100+ reviews he gave tirelessly, and for showing me the Big Ben. Thank you so much Vlad! </a:t>
            </a:r>
            <a:r>
              <a:rPr lang="en-US" dirty="0" smtClean="0">
                <a:sym typeface="Wingdings"/>
              </a:rPr>
              <a:t></a:t>
            </a:r>
            <a:endParaRPr lang="en-US"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r="9530" b="10243"/>
          <a:stretch/>
        </p:blipFill>
        <p:spPr>
          <a:xfrm>
            <a:off x="3171457" y="2423811"/>
            <a:ext cx="5798916" cy="3236209"/>
          </a:xfrm>
          <a:prstGeom prst="rect">
            <a:avLst/>
          </a:prstGeom>
        </p:spPr>
      </p:pic>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Vijay </a:t>
            </a:r>
            <a:r>
              <a:rPr lang="en-US" dirty="0" err="1" smtClean="0"/>
              <a:t>Budhram</a:t>
            </a:r>
            <a:r>
              <a:rPr lang="en-US" dirty="0" smtClean="0"/>
              <a:t> (</a:t>
            </a:r>
            <a:r>
              <a:rPr lang="en-US" dirty="0" err="1" smtClean="0"/>
              <a:t>vbudhram</a:t>
            </a:r>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all the help with designing </a:t>
            </a:r>
            <a:r>
              <a:rPr lang="en-US" dirty="0" err="1" smtClean="0"/>
              <a:t>fxa-geodb</a:t>
            </a:r>
            <a:r>
              <a:rPr lang="en-US" dirty="0" smtClean="0"/>
              <a:t>. Thank you so much Vijay! </a:t>
            </a:r>
            <a:r>
              <a:rPr lang="en-US" dirty="0" smtClean="0">
                <a:sym typeface="Wingdings"/>
              </a:rPr>
              <a:t></a:t>
            </a:r>
            <a:endParaRPr lang="en-US" dirty="0"/>
          </a:p>
        </p:txBody>
      </p:sp>
      <p:pic>
        <p:nvPicPr>
          <p:cNvPr id="6" name="Picture 5"/>
          <p:cNvPicPr>
            <a:picLocks noChangeAspect="1"/>
          </p:cNvPicPr>
          <p:nvPr/>
        </p:nvPicPr>
        <p:blipFill>
          <a:blip r:embed="rId3"/>
          <a:stretch>
            <a:fillRect/>
          </a:stretch>
        </p:blipFill>
        <p:spPr>
          <a:xfrm>
            <a:off x="3592332" y="2369609"/>
            <a:ext cx="4625694" cy="3524779"/>
          </a:xfrm>
          <a:prstGeom prst="rect">
            <a:avLst/>
          </a:prstGeom>
        </p:spPr>
      </p:pic>
    </p:spTree>
    <p:extLst>
      <p:ext uri="{BB962C8B-B14F-4D97-AF65-F5344CB8AC3E}">
        <p14:creationId xmlns:p14="http://schemas.microsoft.com/office/powerpoint/2010/main" val="1813516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go?</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I worked on a bunch of bug fixes, 47 to be exact.</a:t>
            </a:r>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81328" y="2129576"/>
            <a:ext cx="4295405" cy="4658974"/>
          </a:xfrm>
          <a:prstGeom prst="rect">
            <a:avLst/>
          </a:prstGeom>
        </p:spPr>
      </p:pic>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58673" y="2129576"/>
            <a:ext cx="4632088" cy="4658973"/>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a:xfrm>
            <a:off x="1120000" y="1721450"/>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a:t>
            </a:r>
            <a:r>
              <a:rPr lang="en-US" dirty="0" err="1" smtClean="0"/>
              <a:t>a.k.a</a:t>
            </a:r>
            <a:r>
              <a:rPr lang="en-US" dirty="0" smtClean="0"/>
              <a:t> Sensei.</a:t>
            </a:r>
            <a:endParaRPr lang="en-US" dirty="0"/>
          </a:p>
        </p:txBody>
      </p:sp>
      <p:sp>
        <p:nvSpPr>
          <p:cNvPr id="8" name="TextBox 7"/>
          <p:cNvSpPr txBox="1"/>
          <p:nvPr/>
        </p:nvSpPr>
        <p:spPr>
          <a:xfrm>
            <a:off x="1038225" y="6186392"/>
            <a:ext cx="10315575" cy="369332"/>
          </a:xfrm>
          <a:prstGeom prst="rect">
            <a:avLst/>
          </a:prstGeom>
          <a:noFill/>
        </p:spPr>
        <p:txBody>
          <a:bodyPr wrap="square" rtlCol="0">
            <a:spAutoFit/>
          </a:bodyPr>
          <a:lstStyle/>
          <a:p>
            <a:pPr algn="ctr"/>
            <a:r>
              <a:rPr lang="en-US" dirty="0" smtClean="0"/>
              <a:t>Thank you so much Peter, for teaching me to </a:t>
            </a:r>
            <a:r>
              <a:rPr lang="en-US" smtClean="0"/>
              <a:t>always look </a:t>
            </a:r>
            <a:r>
              <a:rPr lang="en-US" dirty="0" smtClean="0"/>
              <a:t>at the lighter side of software</a:t>
            </a:r>
            <a:r>
              <a:rPr lang="en-US" dirty="0" smtClean="0">
                <a:sym typeface="Wingdings"/>
              </a:rPr>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901"/>
          <a:stretch/>
        </p:blipFill>
        <p:spPr>
          <a:xfrm>
            <a:off x="3926189" y="2280212"/>
            <a:ext cx="2752403" cy="3904122"/>
          </a:xfrm>
          <a:prstGeom prst="rect">
            <a:avLst/>
          </a:prstGeom>
        </p:spPr>
      </p:pic>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a:t>
            </a:r>
            <a:r>
              <a:rPr lang="en-US" dirty="0" err="1"/>
              <a:t>Finallllly</a:t>
            </a:r>
            <a:r>
              <a:rPr lang="en-US" dirty="0"/>
              <a:t>..</a:t>
            </a:r>
          </a:p>
        </p:txBody>
      </p:sp>
      <p:sp>
        <p:nvSpPr>
          <p:cNvPr id="3" name="Content Placeholder 2"/>
          <p:cNvSpPr>
            <a:spLocks noGrp="1"/>
          </p:cNvSpPr>
          <p:nvPr>
            <p:ph idx="1"/>
          </p:nvPr>
        </p:nvSpPr>
        <p:spPr>
          <a:xfrm>
            <a:off x="1120000" y="1721450"/>
            <a:ext cx="10233800" cy="1435319"/>
          </a:xfrm>
        </p:spPr>
        <p:txBody>
          <a:bodyPr/>
          <a:lstStyle/>
          <a:p>
            <a:r>
              <a:rPr lang="en-US" dirty="0" smtClean="0"/>
              <a:t>Dr. Adam </a:t>
            </a:r>
            <a:r>
              <a:rPr lang="en-US" dirty="0" err="1" smtClean="0"/>
              <a:t>Doupe</a:t>
            </a:r>
            <a:r>
              <a:rPr lang="en-US" dirty="0" smtClean="0"/>
              <a:t> (</a:t>
            </a:r>
            <a:r>
              <a:rPr lang="en-US" dirty="0" err="1" smtClean="0"/>
              <a:t>adamd</a:t>
            </a:r>
            <a:r>
              <a:rPr lang="en-US" dirty="0" smtClean="0"/>
              <a:t>) –  The man who taught me everything I know about security.</a:t>
            </a:r>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963119" y="2720050"/>
            <a:ext cx="5915950" cy="3327722"/>
          </a:xfrm>
          <a:prstGeom prst="rect">
            <a:avLst/>
          </a:prstGeom>
        </p:spPr>
      </p:pic>
    </p:spTree>
    <p:extLst>
      <p:ext uri="{BB962C8B-B14F-4D97-AF65-F5344CB8AC3E}">
        <p14:creationId xmlns:p14="http://schemas.microsoft.com/office/powerpoint/2010/main" val="1149152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13217" y="509960"/>
            <a:ext cx="4403770" cy="1015663"/>
          </a:xfrm>
          <a:prstGeom prst="rect">
            <a:avLst/>
          </a:prstGeom>
          <a:noFill/>
        </p:spPr>
        <p:txBody>
          <a:bodyPr wrap="none" rtlCol="0">
            <a:spAutoFit/>
          </a:bodyPr>
          <a:lstStyle/>
          <a:p>
            <a:pPr algn="ctr"/>
            <a:r>
              <a:rPr lang="en-US" sz="6000" dirty="0" smtClean="0"/>
              <a:t>Questions???</a:t>
            </a:r>
            <a:endParaRPr lang="en-US" sz="4000" dirty="0"/>
          </a:p>
        </p:txBody>
      </p:sp>
      <p:sp>
        <p:nvSpPr>
          <p:cNvPr id="7" name="Title 1"/>
          <p:cNvSpPr>
            <a:spLocks noGrp="1"/>
          </p:cNvSpPr>
          <p:nvPr>
            <p:ph type="title"/>
          </p:nvPr>
        </p:nvSpPr>
        <p:spPr>
          <a:xfrm>
            <a:off x="838200" y="1730292"/>
            <a:ext cx="10515600" cy="1325563"/>
          </a:xfrm>
        </p:spPr>
        <p:txBody>
          <a:bodyPr>
            <a:normAutofit/>
          </a:bodyPr>
          <a:lstStyle/>
          <a:p>
            <a:pPr algn="ctr"/>
            <a:r>
              <a:rPr lang="en-US" sz="2400" dirty="0" smtClean="0">
                <a:latin typeface="Comic Sans MS" charset="0"/>
                <a:ea typeface="Comic Sans MS" charset="0"/>
                <a:cs typeface="Comic Sans MS" charset="0"/>
              </a:rPr>
              <a:t>Slide 42: </a:t>
            </a:r>
            <a:r>
              <a:rPr lang="en-US" sz="2400" dirty="0">
                <a:latin typeface="Comic Sans MS" charset="0"/>
                <a:ea typeface="Comic Sans MS" charset="0"/>
                <a:cs typeface="Comic Sans MS" charset="0"/>
              </a:rPr>
              <a:t>"Answer to The Ultimate Question of Life, the Universe, and Everything".</a:t>
            </a:r>
          </a:p>
        </p:txBody>
      </p:sp>
      <p:sp>
        <p:nvSpPr>
          <p:cNvPr id="8" name="Content Placeholder 2"/>
          <p:cNvSpPr txBox="1">
            <a:spLocks/>
          </p:cNvSpPr>
          <p:nvPr/>
        </p:nvSpPr>
        <p:spPr>
          <a:xfrm>
            <a:off x="1120000" y="2943758"/>
            <a:ext cx="10233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sz="1800" dirty="0" err="1" smtClean="0">
                <a:latin typeface="Comic Sans MS" charset="0"/>
                <a:ea typeface="Comic Sans MS" charset="0"/>
                <a:cs typeface="Comic Sans MS" charset="0"/>
              </a:rPr>
              <a:t>Powerpoint</a:t>
            </a:r>
            <a:r>
              <a:rPr lang="en-US" sz="1800" dirty="0" smtClean="0">
                <a:latin typeface="Comic Sans MS" charset="0"/>
                <a:ea typeface="Comic Sans MS" charset="0"/>
                <a:cs typeface="Comic Sans MS" charset="0"/>
              </a:rPr>
              <a:t>.</a:t>
            </a:r>
          </a:p>
          <a:p>
            <a:r>
              <a:rPr lang="en-US" sz="1800"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sz="1800" dirty="0">
              <a:latin typeface="Comic Sans MS" charset="0"/>
              <a:ea typeface="Comic Sans MS" charset="0"/>
              <a:cs typeface="Comic Sans MS" charset="0"/>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36362" y="4493515"/>
            <a:ext cx="2801075" cy="1932862"/>
          </a:xfrm>
          <a:prstGeom prst="rect">
            <a:avLst/>
          </a:prstGeom>
        </p:spPr>
      </p:pic>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bugs?</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Why you hating on bugs? Bugs’ important, listen to the guy on the right.</a:t>
            </a:r>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84832" y="2360913"/>
            <a:ext cx="5090932" cy="42424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4194" y="2360913"/>
            <a:ext cx="6033697" cy="4242443"/>
          </a:xfrm>
          <a:prstGeom prst="rect">
            <a:avLst/>
          </a:prstGeom>
        </p:spPr>
      </p:pic>
    </p:spTree>
    <p:extLst>
      <p:ext uri="{BB962C8B-B14F-4D97-AF65-F5344CB8AC3E}">
        <p14:creationId xmlns:p14="http://schemas.microsoft.com/office/powerpoint/2010/main" val="1152347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normAutofit/>
          </a:bodyPr>
          <a:lstStyle/>
          <a:p>
            <a:r>
              <a:rPr lang="en-US" sz="4800" dirty="0" smtClean="0"/>
              <a:t>Well.. And?</a:t>
            </a:r>
            <a:endParaRPr lang="en-US" sz="4800" dirty="0"/>
          </a:p>
        </p:txBody>
      </p:sp>
      <p:sp>
        <p:nvSpPr>
          <p:cNvPr id="3" name="Content Placeholder 2"/>
          <p:cNvSpPr>
            <a:spLocks noGrp="1"/>
          </p:cNvSpPr>
          <p:nvPr>
            <p:ph idx="1"/>
          </p:nvPr>
        </p:nvSpPr>
        <p:spPr>
          <a:xfrm>
            <a:off x="1120000" y="1343025"/>
            <a:ext cx="10233800" cy="4833938"/>
          </a:xfrm>
        </p:spPr>
        <p:txBody>
          <a:bodyPr>
            <a:normAutofit lnSpcReduction="10000"/>
          </a:bodyPr>
          <a:lstStyle/>
          <a:p>
            <a:r>
              <a:rPr lang="en-US" dirty="0" smtClean="0"/>
              <a:t>Plenty of small bugs like:</a:t>
            </a:r>
          </a:p>
          <a:p>
            <a:pPr lvl="1"/>
            <a:r>
              <a:rPr lang="en-US" dirty="0" err="1" smtClean="0"/>
              <a:t>ESLint</a:t>
            </a:r>
            <a:r>
              <a:rPr lang="en-US" dirty="0" smtClean="0"/>
              <a:t> fixes</a:t>
            </a:r>
          </a:p>
          <a:p>
            <a:pPr lvl="1"/>
            <a:r>
              <a:rPr lang="en-US" dirty="0" err="1" smtClean="0"/>
              <a:t>Sasslint</a:t>
            </a:r>
            <a:r>
              <a:rPr lang="en-US" dirty="0" smtClean="0"/>
              <a:t> fixes</a:t>
            </a:r>
          </a:p>
          <a:p>
            <a:pPr lvl="1"/>
            <a:r>
              <a:rPr lang="en-US" dirty="0" smtClean="0"/>
              <a:t>Node Security Advisories – Updating dependencies</a:t>
            </a:r>
          </a:p>
          <a:p>
            <a:pPr lvl="2"/>
            <a:r>
              <a:rPr lang="en-US" dirty="0" smtClean="0"/>
              <a:t>Sometimes going 4-5 repos downstream</a:t>
            </a:r>
          </a:p>
          <a:p>
            <a:pPr lvl="1"/>
            <a:r>
              <a:rPr lang="en-US" dirty="0" smtClean="0"/>
              <a:t>Style fixes, like</a:t>
            </a:r>
          </a:p>
          <a:p>
            <a:pPr lvl="2"/>
            <a:r>
              <a:rPr lang="en-US" dirty="0" smtClean="0"/>
              <a:t>Widths, heights and the like</a:t>
            </a:r>
          </a:p>
          <a:p>
            <a:pPr lvl="2"/>
            <a:r>
              <a:rPr lang="en-US" dirty="0" smtClean="0"/>
              <a:t>Stacking links</a:t>
            </a:r>
          </a:p>
          <a:p>
            <a:pPr lvl="2"/>
            <a:r>
              <a:rPr lang="en-US" dirty="0" smtClean="0"/>
              <a:t>Making devices view responsive</a:t>
            </a:r>
          </a:p>
          <a:p>
            <a:pPr lvl="2"/>
            <a:r>
              <a:rPr lang="en-US" dirty="0" smtClean="0"/>
              <a:t>Using ultra cool CSS stuff like `fit-content` and `</a:t>
            </a:r>
            <a:r>
              <a:rPr lang="en-US" dirty="0" err="1" smtClean="0"/>
              <a:t>calc</a:t>
            </a:r>
            <a:r>
              <a:rPr lang="en-US" dirty="0" smtClean="0"/>
              <a:t>`</a:t>
            </a:r>
          </a:p>
          <a:p>
            <a:pPr lvl="2"/>
            <a:r>
              <a:rPr lang="en-US" dirty="0" smtClean="0"/>
              <a:t>Weird RTL issues</a:t>
            </a:r>
          </a:p>
          <a:p>
            <a:pPr lvl="2"/>
            <a:r>
              <a:rPr lang="en-US" dirty="0" smtClean="0"/>
              <a:t>Aligning </a:t>
            </a:r>
            <a:r>
              <a:rPr lang="en-US" dirty="0" err="1" smtClean="0"/>
              <a:t>fxa</a:t>
            </a:r>
            <a:r>
              <a:rPr lang="en-US" dirty="0" smtClean="0"/>
              <a:t>-checkbox</a:t>
            </a:r>
          </a:p>
          <a:p>
            <a:pPr lvl="2"/>
            <a:r>
              <a:rPr lang="en-US" dirty="0" smtClean="0"/>
              <a:t>Preventing buttons from flashing on page load (not FOUT)</a:t>
            </a:r>
          </a:p>
          <a:p>
            <a:pPr lvl="2"/>
            <a:r>
              <a:rPr lang="en-US" dirty="0" smtClean="0"/>
              <a:t>Adjusting clickable areas in forms and links</a:t>
            </a:r>
          </a:p>
          <a:p>
            <a:pPr lvl="1"/>
            <a:endParaRPr lang="en-US" dirty="0"/>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1901"/>
            <a:ext cx="10515600" cy="1209032"/>
          </a:xfrm>
        </p:spPr>
        <p:txBody>
          <a:bodyPr>
            <a:normAutofit/>
          </a:bodyPr>
          <a:lstStyle/>
          <a:p>
            <a:r>
              <a:rPr lang="is-IS" sz="4800" dirty="0" smtClean="0"/>
              <a:t>Any features…?</a:t>
            </a:r>
            <a:endParaRPr lang="en-US" sz="4800" dirty="0"/>
          </a:p>
        </p:txBody>
      </p:sp>
      <p:sp>
        <p:nvSpPr>
          <p:cNvPr id="3" name="Content Placeholder 2"/>
          <p:cNvSpPr>
            <a:spLocks noGrp="1"/>
          </p:cNvSpPr>
          <p:nvPr>
            <p:ph idx="1"/>
          </p:nvPr>
        </p:nvSpPr>
        <p:spPr/>
        <p:txBody>
          <a:bodyPr/>
          <a:lstStyle/>
          <a:p>
            <a:r>
              <a:rPr lang="en-US" dirty="0" smtClean="0"/>
              <a:t>Ok, and some small handy features:</a:t>
            </a:r>
            <a:endParaRPr lang="en-US" sz="1000" dirty="0"/>
          </a:p>
          <a:p>
            <a:pPr lvl="1"/>
            <a:r>
              <a:rPr lang="en-US" dirty="0" smtClean="0"/>
              <a:t>Added sass-</a:t>
            </a:r>
            <a:r>
              <a:rPr lang="en-US" dirty="0" err="1" smtClean="0"/>
              <a:t>linting</a:t>
            </a:r>
            <a:r>
              <a:rPr lang="en-US" dirty="0" smtClean="0"/>
              <a:t> to our repos</a:t>
            </a:r>
          </a:p>
          <a:p>
            <a:pPr lvl="1"/>
            <a:r>
              <a:rPr lang="en-US" dirty="0" smtClean="0"/>
              <a:t>Making </a:t>
            </a:r>
            <a:r>
              <a:rPr lang="en-US" dirty="0" err="1" smtClean="0"/>
              <a:t>FxA</a:t>
            </a:r>
            <a:r>
              <a:rPr lang="en-US" dirty="0"/>
              <a:t> settings panels more keyboard </a:t>
            </a:r>
            <a:r>
              <a:rPr lang="en-US" dirty="0" smtClean="0"/>
              <a:t>accessible</a:t>
            </a:r>
          </a:p>
          <a:p>
            <a:pPr lvl="1"/>
            <a:r>
              <a:rPr lang="en-US" dirty="0" smtClean="0"/>
              <a:t>Unified the styles used in </a:t>
            </a:r>
            <a:r>
              <a:rPr lang="en-US" dirty="0" err="1" smtClean="0"/>
              <a:t>FxA</a:t>
            </a:r>
            <a:r>
              <a:rPr lang="en-US" dirty="0" smtClean="0"/>
              <a:t> with those in Mozilla’s Style Guide for buttons, colors, links and text</a:t>
            </a:r>
          </a:p>
          <a:p>
            <a:r>
              <a:rPr lang="en-US" dirty="0" smtClean="0"/>
              <a:t>I also refactored our files, ensuring that:</a:t>
            </a:r>
          </a:p>
          <a:p>
            <a:pPr lvl="1"/>
            <a:r>
              <a:rPr lang="en-US" dirty="0" smtClean="0"/>
              <a:t>We used better variable names in our sass files</a:t>
            </a:r>
          </a:p>
          <a:p>
            <a:pPr lvl="1"/>
            <a:r>
              <a:rPr lang="en-US" dirty="0" smtClean="0"/>
              <a:t>We used better variable values in our sass files</a:t>
            </a:r>
          </a:p>
          <a:p>
            <a:pPr lvl="1"/>
            <a:r>
              <a:rPr lang="en-US" dirty="0" smtClean="0"/>
              <a:t>We ported our </a:t>
            </a:r>
            <a:r>
              <a:rPr lang="en-US" dirty="0" err="1" smtClean="0"/>
              <a:t>mixins</a:t>
            </a:r>
            <a:r>
              <a:rPr lang="en-US" dirty="0" smtClean="0"/>
              <a:t> to Cocktail from Underscore, completely</a:t>
            </a:r>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5046"/>
            <a:ext cx="10515600" cy="1325563"/>
          </a:xfrm>
        </p:spPr>
        <p:txBody>
          <a:bodyPr>
            <a:normAutofit fontScale="90000"/>
          </a:bodyPr>
          <a:lstStyle/>
          <a:p>
            <a:r>
              <a:rPr lang="en-US" sz="4800" dirty="0" smtClean="0"/>
              <a:t>Did you actually do anything useful? </a:t>
            </a:r>
            <a:br>
              <a:rPr lang="en-US" sz="4800" dirty="0" smtClean="0"/>
            </a:br>
            <a:r>
              <a:rPr lang="en-US" sz="4800" dirty="0" smtClean="0"/>
              <a:t>Like a project?</a:t>
            </a:r>
            <a:endParaRPr lang="en-US" sz="4800" dirty="0"/>
          </a:p>
        </p:txBody>
      </p:sp>
      <p:sp>
        <p:nvSpPr>
          <p:cNvPr id="3" name="Content Placeholder 2"/>
          <p:cNvSpPr>
            <a:spLocks noGrp="1"/>
          </p:cNvSpPr>
          <p:nvPr>
            <p:ph idx="1"/>
          </p:nvPr>
        </p:nvSpPr>
        <p:spPr>
          <a:xfrm>
            <a:off x="1120000" y="2242314"/>
            <a:ext cx="10233800" cy="4351338"/>
          </a:xfrm>
        </p:spPr>
        <p:txBody>
          <a:bodyPr/>
          <a:lstStyle/>
          <a:p>
            <a:pPr>
              <a:lnSpc>
                <a:spcPct val="100000"/>
              </a:lnSpc>
              <a:spcAft>
                <a:spcPts val="600"/>
              </a:spcAft>
            </a:pPr>
            <a:r>
              <a:rPr lang="en-US" dirty="0" smtClean="0"/>
              <a:t>Surprisingly, I actually did work on 3 really nice projects this Summer:</a:t>
            </a:r>
          </a:p>
          <a:p>
            <a:pPr lvl="1">
              <a:lnSpc>
                <a:spcPct val="100000"/>
              </a:lnSpc>
              <a:spcAft>
                <a:spcPts val="600"/>
              </a:spcAft>
            </a:pPr>
            <a:r>
              <a:rPr lang="en-US" sz="2600" dirty="0" smtClean="0"/>
              <a:t>Password hints – Making better passwords a reality</a:t>
            </a:r>
          </a:p>
          <a:p>
            <a:pPr lvl="1">
              <a:lnSpc>
                <a:spcPct val="100000"/>
              </a:lnSpc>
              <a:spcAft>
                <a:spcPts val="600"/>
              </a:spcAft>
            </a:pPr>
            <a:r>
              <a:rPr lang="en-US" sz="2600" dirty="0" smtClean="0"/>
              <a:t>Geolocation data in e-mail communication</a:t>
            </a:r>
          </a:p>
          <a:p>
            <a:pPr lvl="1">
              <a:lnSpc>
                <a:spcPct val="100000"/>
              </a:lnSpc>
              <a:spcAft>
                <a:spcPts val="600"/>
              </a:spcAft>
            </a:pPr>
            <a:r>
              <a:rPr lang="en-US" sz="2600" dirty="0" err="1" smtClean="0"/>
              <a:t>Geoprofiling</a:t>
            </a:r>
            <a:r>
              <a:rPr lang="en-US" sz="2600" dirty="0" smtClean="0"/>
              <a:t> based on user history</a:t>
            </a:r>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Password Hints</a:t>
            </a:r>
            <a:endParaRPr lang="en-US" sz="4800" dirty="0"/>
          </a:p>
        </p:txBody>
      </p:sp>
      <p:sp>
        <p:nvSpPr>
          <p:cNvPr id="3" name="Content Placeholder 2"/>
          <p:cNvSpPr>
            <a:spLocks noGrp="1"/>
          </p:cNvSpPr>
          <p:nvPr>
            <p:ph idx="1"/>
          </p:nvPr>
        </p:nvSpPr>
        <p:spPr/>
        <p:txBody>
          <a:bodyPr>
            <a:normAutofit/>
          </a:bodyPr>
          <a:lstStyle/>
          <a:p>
            <a:r>
              <a:rPr lang="en-US" dirty="0" smtClean="0"/>
              <a:t>Problem:</a:t>
            </a:r>
          </a:p>
          <a:p>
            <a:pPr lvl="1"/>
            <a:r>
              <a:rPr lang="en-US" dirty="0" smtClean="0"/>
              <a:t>People choose crappy passwords</a:t>
            </a:r>
          </a:p>
          <a:p>
            <a:pPr lvl="1"/>
            <a:r>
              <a:rPr lang="en-US" dirty="0" smtClean="0"/>
              <a:t>Stuff like “Password”, “abc123”, “</a:t>
            </a:r>
            <a:r>
              <a:rPr lang="en-US" dirty="0" err="1" smtClean="0"/>
              <a:t>dragondragon</a:t>
            </a:r>
            <a:r>
              <a:rPr lang="en-US" dirty="0" smtClean="0"/>
              <a:t>”</a:t>
            </a:r>
          </a:p>
          <a:p>
            <a:pPr lvl="1"/>
            <a:r>
              <a:rPr lang="en-US" dirty="0" smtClean="0"/>
              <a:t>Attackers might </a:t>
            </a:r>
            <a:r>
              <a:rPr lang="en-US" dirty="0" err="1" smtClean="0"/>
              <a:t>bruteforce</a:t>
            </a:r>
            <a:r>
              <a:rPr lang="en-US" dirty="0" smtClean="0"/>
              <a:t> into an account by trying out common passwords</a:t>
            </a:r>
          </a:p>
          <a:p>
            <a:pPr lvl="1"/>
            <a:endParaRPr lang="en-US" dirty="0"/>
          </a:p>
          <a:p>
            <a:r>
              <a:rPr lang="en-US" dirty="0" smtClean="0"/>
              <a:t>But isn’t </a:t>
            </a:r>
            <a:r>
              <a:rPr lang="en-US" dirty="0" err="1" smtClean="0"/>
              <a:t>bruteforcing</a:t>
            </a:r>
            <a:r>
              <a:rPr lang="en-US" dirty="0" smtClean="0"/>
              <a:t> rate-limited? How can attackers try ALL possible common passwords?</a:t>
            </a:r>
          </a:p>
          <a:p>
            <a:pPr lvl="1"/>
            <a:endParaRPr lang="en-US" sz="2000" dirty="0"/>
          </a:p>
          <a:p>
            <a:endParaRPr lang="en-US" sz="2400" dirty="0"/>
          </a:p>
        </p:txBody>
      </p:sp>
    </p:spTree>
    <p:extLst>
      <p:ext uri="{BB962C8B-B14F-4D97-AF65-F5344CB8AC3E}">
        <p14:creationId xmlns:p14="http://schemas.microsoft.com/office/powerpoint/2010/main" val="858768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3739</TotalTime>
  <Words>2032</Words>
  <Application>Microsoft Macintosh PowerPoint</Application>
  <PresentationFormat>Widescreen</PresentationFormat>
  <Paragraphs>249</Paragraphs>
  <Slides>42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Comic Sans MS</vt:lpstr>
      <vt:lpstr>Corbel</vt:lpstr>
      <vt:lpstr>Wingdings</vt:lpstr>
      <vt:lpstr>Arial</vt:lpstr>
      <vt:lpstr>Depth</vt:lpstr>
      <vt:lpstr>God B.L.E.S.S. FxA</vt:lpstr>
      <vt:lpstr>Disclaimer</vt:lpstr>
      <vt:lpstr>Why the uninspired title?</vt:lpstr>
      <vt:lpstr>So how did my Summer go?</vt:lpstr>
      <vt:lpstr>Just bugs?</vt:lpstr>
      <vt:lpstr>Well.. And?</vt:lpstr>
      <vt:lpstr>Any features…?</vt:lpstr>
      <vt:lpstr>Did you actually do anything useful?  Like a project?</vt:lpstr>
      <vt:lpstr>Password Hints</vt:lpstr>
      <vt:lpstr>Password Hints – Continued..</vt:lpstr>
      <vt:lpstr>Password Hints – Continued..</vt:lpstr>
      <vt:lpstr>Password Hints – Continued..</vt:lpstr>
      <vt:lpstr>PowerPoint Presentation</vt:lpstr>
      <vt:lpstr>Security vs Usability</vt:lpstr>
      <vt:lpstr>Geolocation Data in e-mails</vt:lpstr>
      <vt:lpstr>Geolocation e-mails – Continued..</vt:lpstr>
      <vt:lpstr>PowerPoint Presentation</vt:lpstr>
      <vt:lpstr>Solution: Mozilla fxa-geodb</vt:lpstr>
      <vt:lpstr>Solution: Mozilla fxa-geodb</vt:lpstr>
      <vt:lpstr>Geoprofiling</vt:lpstr>
      <vt:lpstr>Geoprofiling – Continued..</vt:lpstr>
      <vt:lpstr>Geoprofiling – Continued..</vt:lpstr>
      <vt:lpstr>Geoprofiling – Continued..</vt:lpstr>
      <vt:lpstr>Geoprofiling – Continued..</vt:lpstr>
      <vt:lpstr>PowerPoint Presentation</vt:lpstr>
      <vt:lpstr>PowerPoint Presentation</vt:lpstr>
      <vt:lpstr>Geoprofiling – Continued..</vt:lpstr>
      <vt:lpstr>Geoprofiling – Continued..</vt:lpstr>
      <vt:lpstr>Geoprofiling – Continued..</vt:lpstr>
      <vt:lpstr>Geoprofiling – Continued..</vt:lpstr>
      <vt:lpstr>Geoprofiling – Continued..</vt:lpstr>
      <vt:lpstr>So how was my Summer you ask?</vt:lpstr>
      <vt:lpstr>PowerPoint Presentation</vt:lpstr>
      <vt:lpstr>Thanks to..</vt:lpstr>
      <vt:lpstr>The FxA Team</vt:lpstr>
      <vt:lpstr>Special Thanks to..</vt:lpstr>
      <vt:lpstr>Special Thanks to..</vt:lpstr>
      <vt:lpstr>And..</vt:lpstr>
      <vt:lpstr>And..</vt:lpstr>
      <vt:lpstr>And..</vt:lpstr>
      <vt:lpstr>And Finallllly..</vt:lpstr>
      <vt:lpstr>Slide 42: "Answer to The Ultimate Question of Life, the Universe, and Everything".</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462</cp:revision>
  <dcterms:created xsi:type="dcterms:W3CDTF">2015-07-31T17:32:17Z</dcterms:created>
  <dcterms:modified xsi:type="dcterms:W3CDTF">2016-07-14T20:10:01Z</dcterms:modified>
</cp:coreProperties>
</file>